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5"/>
  </p:notesMasterIdLst>
  <p:handoutMasterIdLst>
    <p:handoutMasterId r:id="rId16"/>
  </p:handoutMasterIdLst>
  <p:sldIdLst>
    <p:sldId id="700" r:id="rId2"/>
    <p:sldId id="1735" r:id="rId3"/>
    <p:sldId id="1741" r:id="rId4"/>
    <p:sldId id="1736" r:id="rId5"/>
    <p:sldId id="1737" r:id="rId6"/>
    <p:sldId id="1738" r:id="rId7"/>
    <p:sldId id="1740" r:id="rId8"/>
    <p:sldId id="1739" r:id="rId9"/>
    <p:sldId id="1742" r:id="rId10"/>
    <p:sldId id="1743" r:id="rId11"/>
    <p:sldId id="1744" r:id="rId12"/>
    <p:sldId id="1745" r:id="rId13"/>
    <p:sldId id="1734" r:id="rId14"/>
  </p:sldIdLst>
  <p:sldSz cx="9144000" cy="6858000" type="screen4x3"/>
  <p:notesSz cx="6888163" cy="100203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3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16" algn="l" defTabSz="91420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618" algn="l" defTabSz="91420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722" algn="l" defTabSz="91420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825" algn="l" defTabSz="91420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57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a Khelifi" initials="SK" lastIdx="1" clrIdx="0"/>
  <p:cmAuthor id="1" name="saber" initials="s" lastIdx="0" clrIdx="1"/>
  <p:cmAuthor id="2" name="BS.monia" initials="B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2E"/>
    <a:srgbClr val="F4CE76"/>
    <a:srgbClr val="E9C2C1"/>
    <a:srgbClr val="FAD1D5"/>
    <a:srgbClr val="E7F2FC"/>
    <a:srgbClr val="B51341"/>
    <a:srgbClr val="980F39"/>
    <a:srgbClr val="F4AD20"/>
    <a:srgbClr val="92D050"/>
    <a:srgbClr val="BE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171933-4619-4E11-9A3F-F7608DF75F80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0" autoAdjust="0"/>
    <p:restoredTop sz="95179" autoAdjust="0"/>
  </p:normalViewPr>
  <p:slideViewPr>
    <p:cSldViewPr snapToGrid="0">
      <p:cViewPr>
        <p:scale>
          <a:sx n="100" d="100"/>
          <a:sy n="100" d="100"/>
        </p:scale>
        <p:origin x="136" y="-24"/>
      </p:cViewPr>
      <p:guideLst>
        <p:guide orient="horz" pos="2160"/>
        <p:guide pos="318"/>
      </p:guideLst>
    </p:cSldViewPr>
  </p:slideViewPr>
  <p:outlineViewPr>
    <p:cViewPr>
      <p:scale>
        <a:sx n="33" d="100"/>
        <a:sy n="33" d="100"/>
      </p:scale>
      <p:origin x="246" y="133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98"/>
    </p:cViewPr>
  </p:sorterViewPr>
  <p:notesViewPr>
    <p:cSldViewPr snapToGrid="0">
      <p:cViewPr varScale="1">
        <p:scale>
          <a:sx n="48" d="100"/>
          <a:sy n="48" d="100"/>
        </p:scale>
        <p:origin x="-2988" y="-108"/>
      </p:cViewPr>
      <p:guideLst>
        <p:guide orient="horz" pos="3127"/>
        <p:guide pos="2141"/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tags" Target="tags/tag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71A2C-7312-4CE6-81DF-9081D4A63A1F}" type="doc">
      <dgm:prSet loTypeId="urn:microsoft.com/office/officeart/2005/8/layout/cycle8" loCatId="cycle" qsTypeId="urn:microsoft.com/office/officeart/2005/8/quickstyle/simple4" qsCatId="simple" csTypeId="urn:microsoft.com/office/officeart/2005/8/colors/accent2_2" csCatId="accent2" phldr="1"/>
      <dgm:spPr/>
    </dgm:pt>
    <dgm:pt modelId="{BA28FA4A-3B1F-4562-A14D-4F3B3888ADB7}">
      <dgm:prSet phldrT="[Texte]" custT="1"/>
      <dgm:spPr/>
      <dgm:t>
        <a:bodyPr/>
        <a:lstStyle/>
        <a:p>
          <a:pPr algn="ctr"/>
          <a:r>
            <a:rPr lang="fr-FR" sz="2000" dirty="0"/>
            <a:t>Fuite des cerveaux    et des savoir-faire</a:t>
          </a:r>
        </a:p>
      </dgm:t>
    </dgm:pt>
    <dgm:pt modelId="{AAB2709B-897B-49CA-BEAD-F1995ABF8DFB}" type="parTrans" cxnId="{C1D6CAFF-C52B-4DB6-8FA5-AB29F46100D2}">
      <dgm:prSet/>
      <dgm:spPr/>
      <dgm:t>
        <a:bodyPr/>
        <a:lstStyle/>
        <a:p>
          <a:endParaRPr lang="fr-FR"/>
        </a:p>
      </dgm:t>
    </dgm:pt>
    <dgm:pt modelId="{116C2D34-A725-473B-8C4B-B660D56099D0}" type="sibTrans" cxnId="{C1D6CAFF-C52B-4DB6-8FA5-AB29F46100D2}">
      <dgm:prSet/>
      <dgm:spPr/>
      <dgm:t>
        <a:bodyPr/>
        <a:lstStyle/>
        <a:p>
          <a:endParaRPr lang="fr-FR"/>
        </a:p>
      </dgm:t>
    </dgm:pt>
    <dgm:pt modelId="{127E5509-C93A-442A-B9B4-DC85854DE928}">
      <dgm:prSet phldrT="[Texte]" custT="1"/>
      <dgm:spPr/>
      <dgm:t>
        <a:bodyPr/>
        <a:lstStyle/>
        <a:p>
          <a:r>
            <a:rPr lang="fr-FR" sz="2000" dirty="0"/>
            <a:t>Etat privé de ses compétences</a:t>
          </a:r>
        </a:p>
      </dgm:t>
    </dgm:pt>
    <dgm:pt modelId="{68BE50E6-84ED-4D7B-A145-E00D421E2B1D}" type="parTrans" cxnId="{1779133B-6070-4129-B124-878999772A85}">
      <dgm:prSet/>
      <dgm:spPr/>
      <dgm:t>
        <a:bodyPr/>
        <a:lstStyle/>
        <a:p>
          <a:endParaRPr lang="fr-FR"/>
        </a:p>
      </dgm:t>
    </dgm:pt>
    <dgm:pt modelId="{1E065915-5F2C-45F5-B941-94BBDB49E786}" type="sibTrans" cxnId="{1779133B-6070-4129-B124-878999772A85}">
      <dgm:prSet/>
      <dgm:spPr/>
      <dgm:t>
        <a:bodyPr/>
        <a:lstStyle/>
        <a:p>
          <a:endParaRPr lang="fr-FR"/>
        </a:p>
      </dgm:t>
    </dgm:pt>
    <dgm:pt modelId="{20AFAC5C-BC99-4732-8B48-AAE25FC67B49}">
      <dgm:prSet phldrT="[Texte]" custT="1"/>
      <dgm:spPr/>
      <dgm:t>
        <a:bodyPr/>
        <a:lstStyle/>
        <a:p>
          <a:pPr algn="ctr"/>
          <a:r>
            <a:rPr lang="fr-FR" sz="2000" dirty="0"/>
            <a:t>Stagnation sociale et économique</a:t>
          </a:r>
        </a:p>
      </dgm:t>
    </dgm:pt>
    <dgm:pt modelId="{7C77FE01-DE1C-44C7-82AB-4D04F63847BA}" type="parTrans" cxnId="{68FAC343-8F4C-413D-9AA7-52C2065CC7C8}">
      <dgm:prSet/>
      <dgm:spPr/>
      <dgm:t>
        <a:bodyPr/>
        <a:lstStyle/>
        <a:p>
          <a:endParaRPr lang="fr-FR"/>
        </a:p>
      </dgm:t>
    </dgm:pt>
    <dgm:pt modelId="{0ED22470-3F34-4D74-8854-8142CA87816E}" type="sibTrans" cxnId="{68FAC343-8F4C-413D-9AA7-52C2065CC7C8}">
      <dgm:prSet/>
      <dgm:spPr/>
      <dgm:t>
        <a:bodyPr/>
        <a:lstStyle/>
        <a:p>
          <a:endParaRPr lang="fr-FR"/>
        </a:p>
      </dgm:t>
    </dgm:pt>
    <dgm:pt modelId="{796E31E7-4911-4C0A-A450-5928D3CBC82B}" type="pres">
      <dgm:prSet presAssocID="{D8371A2C-7312-4CE6-81DF-9081D4A63A1F}" presName="compositeShape" presStyleCnt="0">
        <dgm:presLayoutVars>
          <dgm:chMax val="7"/>
          <dgm:dir/>
          <dgm:resizeHandles val="exact"/>
        </dgm:presLayoutVars>
      </dgm:prSet>
      <dgm:spPr/>
    </dgm:pt>
    <dgm:pt modelId="{676FE0D7-9339-4113-B65B-50B3F6B7415C}" type="pres">
      <dgm:prSet presAssocID="{D8371A2C-7312-4CE6-81DF-9081D4A63A1F}" presName="wedge1" presStyleLbl="node1" presStyleIdx="0" presStyleCnt="3"/>
      <dgm:spPr/>
      <dgm:t>
        <a:bodyPr/>
        <a:lstStyle/>
        <a:p>
          <a:endParaRPr lang="fr-FR"/>
        </a:p>
      </dgm:t>
    </dgm:pt>
    <dgm:pt modelId="{2E0E9CA1-C9AF-4F3C-8230-EDFD79779528}" type="pres">
      <dgm:prSet presAssocID="{D8371A2C-7312-4CE6-81DF-9081D4A63A1F}" presName="dummy1a" presStyleCnt="0"/>
      <dgm:spPr/>
    </dgm:pt>
    <dgm:pt modelId="{B0407E3C-2C00-44D4-A2EF-58C7A364EA19}" type="pres">
      <dgm:prSet presAssocID="{D8371A2C-7312-4CE6-81DF-9081D4A63A1F}" presName="dummy1b" presStyleCnt="0"/>
      <dgm:spPr/>
    </dgm:pt>
    <dgm:pt modelId="{4C26ACBB-C96D-43CD-A5BE-28147E01B132}" type="pres">
      <dgm:prSet presAssocID="{D8371A2C-7312-4CE6-81DF-9081D4A63A1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5D74A0-ED95-4B21-875F-2ADAD15B56D0}" type="pres">
      <dgm:prSet presAssocID="{D8371A2C-7312-4CE6-81DF-9081D4A63A1F}" presName="wedge2" presStyleLbl="node1" presStyleIdx="1" presStyleCnt="3"/>
      <dgm:spPr/>
      <dgm:t>
        <a:bodyPr/>
        <a:lstStyle/>
        <a:p>
          <a:endParaRPr lang="fr-FR"/>
        </a:p>
      </dgm:t>
    </dgm:pt>
    <dgm:pt modelId="{AD7E8D7D-D23C-47A4-9D49-8FC6F618F95B}" type="pres">
      <dgm:prSet presAssocID="{D8371A2C-7312-4CE6-81DF-9081D4A63A1F}" presName="dummy2a" presStyleCnt="0"/>
      <dgm:spPr/>
    </dgm:pt>
    <dgm:pt modelId="{E084EDCE-DBA2-4A60-B0EB-71B42B4F7211}" type="pres">
      <dgm:prSet presAssocID="{D8371A2C-7312-4CE6-81DF-9081D4A63A1F}" presName="dummy2b" presStyleCnt="0"/>
      <dgm:spPr/>
    </dgm:pt>
    <dgm:pt modelId="{E71776A9-DDBD-4DC6-95B6-B3D4CAA222F5}" type="pres">
      <dgm:prSet presAssocID="{D8371A2C-7312-4CE6-81DF-9081D4A63A1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587FED-678A-4E7B-AE4F-52A8ADDA375D}" type="pres">
      <dgm:prSet presAssocID="{D8371A2C-7312-4CE6-81DF-9081D4A63A1F}" presName="wedge3" presStyleLbl="node1" presStyleIdx="2" presStyleCnt="3"/>
      <dgm:spPr/>
      <dgm:t>
        <a:bodyPr/>
        <a:lstStyle/>
        <a:p>
          <a:endParaRPr lang="fr-FR"/>
        </a:p>
      </dgm:t>
    </dgm:pt>
    <dgm:pt modelId="{8E77C43C-9B43-4C3E-A969-E61D18D6E17D}" type="pres">
      <dgm:prSet presAssocID="{D8371A2C-7312-4CE6-81DF-9081D4A63A1F}" presName="dummy3a" presStyleCnt="0"/>
      <dgm:spPr/>
    </dgm:pt>
    <dgm:pt modelId="{1F730ACB-42F7-4588-BFF8-3AA2B6459586}" type="pres">
      <dgm:prSet presAssocID="{D8371A2C-7312-4CE6-81DF-9081D4A63A1F}" presName="dummy3b" presStyleCnt="0"/>
      <dgm:spPr/>
    </dgm:pt>
    <dgm:pt modelId="{91CA34ED-8962-4BE8-9D94-4DBE1011ED0D}" type="pres">
      <dgm:prSet presAssocID="{D8371A2C-7312-4CE6-81DF-9081D4A63A1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1BA446-333C-4835-9D29-7C884193CAA9}" type="pres">
      <dgm:prSet presAssocID="{116C2D34-A725-473B-8C4B-B660D56099D0}" presName="arrowWedge1" presStyleLbl="fgSibTrans2D1" presStyleIdx="0" presStyleCnt="3"/>
      <dgm:spPr/>
    </dgm:pt>
    <dgm:pt modelId="{5DCA4660-AC08-4FCB-B5D7-3F1CDDE07A8A}" type="pres">
      <dgm:prSet presAssocID="{1E065915-5F2C-45F5-B941-94BBDB49E786}" presName="arrowWedge2" presStyleLbl="fgSibTrans2D1" presStyleIdx="1" presStyleCnt="3"/>
      <dgm:spPr/>
    </dgm:pt>
    <dgm:pt modelId="{F323DE33-2B27-40AE-BE8B-8D6C78676D9D}" type="pres">
      <dgm:prSet presAssocID="{0ED22470-3F34-4D74-8854-8142CA87816E}" presName="arrowWedge3" presStyleLbl="fgSibTrans2D1" presStyleIdx="2" presStyleCnt="3"/>
      <dgm:spPr/>
    </dgm:pt>
  </dgm:ptLst>
  <dgm:cxnLst>
    <dgm:cxn modelId="{ACF7AD7F-851A-C64A-B4D1-9CFAF7ABC744}" type="presOf" srcId="{D8371A2C-7312-4CE6-81DF-9081D4A63A1F}" destId="{796E31E7-4911-4C0A-A450-5928D3CBC82B}" srcOrd="0" destOrd="0" presId="urn:microsoft.com/office/officeart/2005/8/layout/cycle8"/>
    <dgm:cxn modelId="{59DF4E3D-531E-474B-9081-D72979556D04}" type="presOf" srcId="{BA28FA4A-3B1F-4562-A14D-4F3B3888ADB7}" destId="{676FE0D7-9339-4113-B65B-50B3F6B7415C}" srcOrd="0" destOrd="0" presId="urn:microsoft.com/office/officeart/2005/8/layout/cycle8"/>
    <dgm:cxn modelId="{90304BA5-B20F-7144-8F07-FC2BC1E79476}" type="presOf" srcId="{127E5509-C93A-442A-B9B4-DC85854DE928}" destId="{6D5D74A0-ED95-4B21-875F-2ADAD15B56D0}" srcOrd="0" destOrd="0" presId="urn:microsoft.com/office/officeart/2005/8/layout/cycle8"/>
    <dgm:cxn modelId="{6CAA59FE-A6CD-D146-8202-5956D9F5EEF2}" type="presOf" srcId="{20AFAC5C-BC99-4732-8B48-AAE25FC67B49}" destId="{CC587FED-678A-4E7B-AE4F-52A8ADDA375D}" srcOrd="0" destOrd="0" presId="urn:microsoft.com/office/officeart/2005/8/layout/cycle8"/>
    <dgm:cxn modelId="{C1D6CAFF-C52B-4DB6-8FA5-AB29F46100D2}" srcId="{D8371A2C-7312-4CE6-81DF-9081D4A63A1F}" destId="{BA28FA4A-3B1F-4562-A14D-4F3B3888ADB7}" srcOrd="0" destOrd="0" parTransId="{AAB2709B-897B-49CA-BEAD-F1995ABF8DFB}" sibTransId="{116C2D34-A725-473B-8C4B-B660D56099D0}"/>
    <dgm:cxn modelId="{F47716BE-CC23-D24F-9E6F-AFE4AFCA44D0}" type="presOf" srcId="{127E5509-C93A-442A-B9B4-DC85854DE928}" destId="{E71776A9-DDBD-4DC6-95B6-B3D4CAA222F5}" srcOrd="1" destOrd="0" presId="urn:microsoft.com/office/officeart/2005/8/layout/cycle8"/>
    <dgm:cxn modelId="{E6F6A393-3404-A549-9610-3C1A51D810C7}" type="presOf" srcId="{BA28FA4A-3B1F-4562-A14D-4F3B3888ADB7}" destId="{4C26ACBB-C96D-43CD-A5BE-28147E01B132}" srcOrd="1" destOrd="0" presId="urn:microsoft.com/office/officeart/2005/8/layout/cycle8"/>
    <dgm:cxn modelId="{1779133B-6070-4129-B124-878999772A85}" srcId="{D8371A2C-7312-4CE6-81DF-9081D4A63A1F}" destId="{127E5509-C93A-442A-B9B4-DC85854DE928}" srcOrd="1" destOrd="0" parTransId="{68BE50E6-84ED-4D7B-A145-E00D421E2B1D}" sibTransId="{1E065915-5F2C-45F5-B941-94BBDB49E786}"/>
    <dgm:cxn modelId="{68FAC343-8F4C-413D-9AA7-52C2065CC7C8}" srcId="{D8371A2C-7312-4CE6-81DF-9081D4A63A1F}" destId="{20AFAC5C-BC99-4732-8B48-AAE25FC67B49}" srcOrd="2" destOrd="0" parTransId="{7C77FE01-DE1C-44C7-82AB-4D04F63847BA}" sibTransId="{0ED22470-3F34-4D74-8854-8142CA87816E}"/>
    <dgm:cxn modelId="{AD5C2CE6-A7E6-1D42-93B9-FDF39CA4639C}" type="presOf" srcId="{20AFAC5C-BC99-4732-8B48-AAE25FC67B49}" destId="{91CA34ED-8962-4BE8-9D94-4DBE1011ED0D}" srcOrd="1" destOrd="0" presId="urn:microsoft.com/office/officeart/2005/8/layout/cycle8"/>
    <dgm:cxn modelId="{8E4C7332-9326-9E41-8D69-D58932D3E464}" type="presParOf" srcId="{796E31E7-4911-4C0A-A450-5928D3CBC82B}" destId="{676FE0D7-9339-4113-B65B-50B3F6B7415C}" srcOrd="0" destOrd="0" presId="urn:microsoft.com/office/officeart/2005/8/layout/cycle8"/>
    <dgm:cxn modelId="{3C0AAC30-25C8-C349-8C6A-0797D3B949C5}" type="presParOf" srcId="{796E31E7-4911-4C0A-A450-5928D3CBC82B}" destId="{2E0E9CA1-C9AF-4F3C-8230-EDFD79779528}" srcOrd="1" destOrd="0" presId="urn:microsoft.com/office/officeart/2005/8/layout/cycle8"/>
    <dgm:cxn modelId="{24DF4BA5-F777-C844-BFA4-483AA5276A48}" type="presParOf" srcId="{796E31E7-4911-4C0A-A450-5928D3CBC82B}" destId="{B0407E3C-2C00-44D4-A2EF-58C7A364EA19}" srcOrd="2" destOrd="0" presId="urn:microsoft.com/office/officeart/2005/8/layout/cycle8"/>
    <dgm:cxn modelId="{B8C594F5-C75F-E94A-9AA3-0ACE114CB2D9}" type="presParOf" srcId="{796E31E7-4911-4C0A-A450-5928D3CBC82B}" destId="{4C26ACBB-C96D-43CD-A5BE-28147E01B132}" srcOrd="3" destOrd="0" presId="urn:microsoft.com/office/officeart/2005/8/layout/cycle8"/>
    <dgm:cxn modelId="{496C190F-A2AD-C34C-8AA9-B557092FAC99}" type="presParOf" srcId="{796E31E7-4911-4C0A-A450-5928D3CBC82B}" destId="{6D5D74A0-ED95-4B21-875F-2ADAD15B56D0}" srcOrd="4" destOrd="0" presId="urn:microsoft.com/office/officeart/2005/8/layout/cycle8"/>
    <dgm:cxn modelId="{DE2157FB-4AE2-5143-B464-7E5013B71E7F}" type="presParOf" srcId="{796E31E7-4911-4C0A-A450-5928D3CBC82B}" destId="{AD7E8D7D-D23C-47A4-9D49-8FC6F618F95B}" srcOrd="5" destOrd="0" presId="urn:microsoft.com/office/officeart/2005/8/layout/cycle8"/>
    <dgm:cxn modelId="{58F13520-BA39-5448-8F70-A56959BB0843}" type="presParOf" srcId="{796E31E7-4911-4C0A-A450-5928D3CBC82B}" destId="{E084EDCE-DBA2-4A60-B0EB-71B42B4F7211}" srcOrd="6" destOrd="0" presId="urn:microsoft.com/office/officeart/2005/8/layout/cycle8"/>
    <dgm:cxn modelId="{2828E4CB-89E0-7142-94BA-485434C843E3}" type="presParOf" srcId="{796E31E7-4911-4C0A-A450-5928D3CBC82B}" destId="{E71776A9-DDBD-4DC6-95B6-B3D4CAA222F5}" srcOrd="7" destOrd="0" presId="urn:microsoft.com/office/officeart/2005/8/layout/cycle8"/>
    <dgm:cxn modelId="{6C9E14A0-B07B-4A45-BB72-1CED94DE2765}" type="presParOf" srcId="{796E31E7-4911-4C0A-A450-5928D3CBC82B}" destId="{CC587FED-678A-4E7B-AE4F-52A8ADDA375D}" srcOrd="8" destOrd="0" presId="urn:microsoft.com/office/officeart/2005/8/layout/cycle8"/>
    <dgm:cxn modelId="{BC81D4F9-3713-2741-A411-542AC79E0505}" type="presParOf" srcId="{796E31E7-4911-4C0A-A450-5928D3CBC82B}" destId="{8E77C43C-9B43-4C3E-A969-E61D18D6E17D}" srcOrd="9" destOrd="0" presId="urn:microsoft.com/office/officeart/2005/8/layout/cycle8"/>
    <dgm:cxn modelId="{C86C6E66-BDA0-3F49-AB72-DF2EDF67C170}" type="presParOf" srcId="{796E31E7-4911-4C0A-A450-5928D3CBC82B}" destId="{1F730ACB-42F7-4588-BFF8-3AA2B6459586}" srcOrd="10" destOrd="0" presId="urn:microsoft.com/office/officeart/2005/8/layout/cycle8"/>
    <dgm:cxn modelId="{0ACE874F-CA05-354F-A441-C4E7E8756F2A}" type="presParOf" srcId="{796E31E7-4911-4C0A-A450-5928D3CBC82B}" destId="{91CA34ED-8962-4BE8-9D94-4DBE1011ED0D}" srcOrd="11" destOrd="0" presId="urn:microsoft.com/office/officeart/2005/8/layout/cycle8"/>
    <dgm:cxn modelId="{B6A40F72-99E5-C94F-9348-515B571994FA}" type="presParOf" srcId="{796E31E7-4911-4C0A-A450-5928D3CBC82B}" destId="{4C1BA446-333C-4835-9D29-7C884193CAA9}" srcOrd="12" destOrd="0" presId="urn:microsoft.com/office/officeart/2005/8/layout/cycle8"/>
    <dgm:cxn modelId="{A2FBE2D2-0B30-7846-8146-9A5160B1843D}" type="presParOf" srcId="{796E31E7-4911-4C0A-A450-5928D3CBC82B}" destId="{5DCA4660-AC08-4FCB-B5D7-3F1CDDE07A8A}" srcOrd="13" destOrd="0" presId="urn:microsoft.com/office/officeart/2005/8/layout/cycle8"/>
    <dgm:cxn modelId="{FE50EA76-BAD1-A64F-BBD0-CA380EE8C2EC}" type="presParOf" srcId="{796E31E7-4911-4C0A-A450-5928D3CBC82B}" destId="{F323DE33-2B27-40AE-BE8B-8D6C78676D9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E0D7-9339-4113-B65B-50B3F6B7415C}">
      <dsp:nvSpPr>
        <dsp:cNvPr id="0" name=""/>
        <dsp:cNvSpPr/>
      </dsp:nvSpPr>
      <dsp:spPr>
        <a:xfrm>
          <a:off x="1440367" y="317242"/>
          <a:ext cx="4099751" cy="409975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Fuite des cerveaux    et des savoir-faire</a:t>
          </a:r>
        </a:p>
      </dsp:txBody>
      <dsp:txXfrm>
        <a:off x="3601034" y="1185999"/>
        <a:ext cx="1464197" cy="1220164"/>
      </dsp:txXfrm>
    </dsp:sp>
    <dsp:sp modelId="{6D5D74A0-ED95-4B21-875F-2ADAD15B56D0}">
      <dsp:nvSpPr>
        <dsp:cNvPr id="0" name=""/>
        <dsp:cNvSpPr/>
      </dsp:nvSpPr>
      <dsp:spPr>
        <a:xfrm>
          <a:off x="1355932" y="463662"/>
          <a:ext cx="4099751" cy="409975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Etat privé de ses compétences</a:t>
          </a:r>
        </a:p>
      </dsp:txBody>
      <dsp:txXfrm>
        <a:off x="2332063" y="3123620"/>
        <a:ext cx="2196295" cy="1073744"/>
      </dsp:txXfrm>
    </dsp:sp>
    <dsp:sp modelId="{CC587FED-678A-4E7B-AE4F-52A8ADDA375D}">
      <dsp:nvSpPr>
        <dsp:cNvPr id="0" name=""/>
        <dsp:cNvSpPr/>
      </dsp:nvSpPr>
      <dsp:spPr>
        <a:xfrm>
          <a:off x="1271497" y="317242"/>
          <a:ext cx="4099751" cy="409975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Stagnation sociale et économique</a:t>
          </a:r>
        </a:p>
      </dsp:txBody>
      <dsp:txXfrm>
        <a:off x="1746385" y="1185999"/>
        <a:ext cx="1464197" cy="1220164"/>
      </dsp:txXfrm>
    </dsp:sp>
    <dsp:sp modelId="{4C1BA446-333C-4835-9D29-7C884193CAA9}">
      <dsp:nvSpPr>
        <dsp:cNvPr id="0" name=""/>
        <dsp:cNvSpPr/>
      </dsp:nvSpPr>
      <dsp:spPr>
        <a:xfrm>
          <a:off x="1186912" y="63448"/>
          <a:ext cx="4607340" cy="46073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CA4660-AC08-4FCB-B5D7-3F1CDDE07A8A}">
      <dsp:nvSpPr>
        <dsp:cNvPr id="0" name=""/>
        <dsp:cNvSpPr/>
      </dsp:nvSpPr>
      <dsp:spPr>
        <a:xfrm>
          <a:off x="1102138" y="209609"/>
          <a:ext cx="4607340" cy="46073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23DE33-2B27-40AE-BE8B-8D6C78676D9D}">
      <dsp:nvSpPr>
        <dsp:cNvPr id="0" name=""/>
        <dsp:cNvSpPr/>
      </dsp:nvSpPr>
      <dsp:spPr>
        <a:xfrm>
          <a:off x="1017364" y="63448"/>
          <a:ext cx="4607340" cy="46073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495" cy="501358"/>
          </a:xfrm>
          <a:prstGeom prst="rect">
            <a:avLst/>
          </a:prstGeom>
        </p:spPr>
        <p:txBody>
          <a:bodyPr vert="horz" lIns="94294" tIns="47147" rIns="94294" bIns="471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110" y="1"/>
            <a:ext cx="2985495" cy="501358"/>
          </a:xfrm>
          <a:prstGeom prst="rect">
            <a:avLst/>
          </a:prstGeom>
        </p:spPr>
        <p:txBody>
          <a:bodyPr vert="horz" lIns="94294" tIns="47147" rIns="94294" bIns="471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F60121-709E-4861-9B2C-55FC0464F5ED}" type="datetimeFigureOut">
              <a:rPr lang="en-US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234"/>
            <a:ext cx="2985495" cy="501358"/>
          </a:xfrm>
          <a:prstGeom prst="rect">
            <a:avLst/>
          </a:prstGeom>
        </p:spPr>
        <p:txBody>
          <a:bodyPr vert="horz" lIns="94294" tIns="47147" rIns="94294" bIns="471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110" y="9517234"/>
            <a:ext cx="2985495" cy="501358"/>
          </a:xfrm>
          <a:prstGeom prst="rect">
            <a:avLst/>
          </a:prstGeom>
        </p:spPr>
        <p:txBody>
          <a:bodyPr vert="horz" lIns="94294" tIns="47147" rIns="94294" bIns="471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F78808-7A84-458B-9033-656B1FB72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3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495" cy="501358"/>
          </a:xfrm>
          <a:prstGeom prst="rect">
            <a:avLst/>
          </a:prstGeom>
        </p:spPr>
        <p:txBody>
          <a:bodyPr vert="horz" lIns="94294" tIns="47147" rIns="94294" bIns="471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10" y="1"/>
            <a:ext cx="2985495" cy="501358"/>
          </a:xfrm>
          <a:prstGeom prst="rect">
            <a:avLst/>
          </a:prstGeom>
        </p:spPr>
        <p:txBody>
          <a:bodyPr vert="horz" lIns="94294" tIns="47147" rIns="94294" bIns="471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3F4B30-80F6-460A-B83E-40B078715788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94" tIns="47147" rIns="94294" bIns="471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41" y="4760328"/>
            <a:ext cx="5509282" cy="4508794"/>
          </a:xfrm>
          <a:prstGeom prst="rect">
            <a:avLst/>
          </a:prstGeom>
        </p:spPr>
        <p:txBody>
          <a:bodyPr vert="horz" lIns="94294" tIns="47147" rIns="94294" bIns="4714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234"/>
            <a:ext cx="2985495" cy="501358"/>
          </a:xfrm>
          <a:prstGeom prst="rect">
            <a:avLst/>
          </a:prstGeom>
        </p:spPr>
        <p:txBody>
          <a:bodyPr vert="horz" lIns="94294" tIns="47147" rIns="94294" bIns="471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10" y="9517234"/>
            <a:ext cx="2985495" cy="501358"/>
          </a:xfrm>
          <a:prstGeom prst="rect">
            <a:avLst/>
          </a:prstGeom>
        </p:spPr>
        <p:txBody>
          <a:bodyPr vert="horz" lIns="94294" tIns="47147" rIns="94294" bIns="471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3EB1C0-09CF-4559-84C2-387041BF7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5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5AB21-1DC1-4853-B652-2C63B5DED614}" type="slidenum">
              <a:rPr lang="en-GB" altLang="ja-JP" smtClean="0">
                <a:solidFill>
                  <a:srgbClr val="000000"/>
                </a:solidFill>
              </a:rPr>
              <a:pPr/>
              <a:t>1</a:t>
            </a:fld>
            <a:endParaRPr lang="en-GB" altLang="ja-JP" dirty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77875"/>
            <a:ext cx="5037137" cy="3776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029" y="4765873"/>
            <a:ext cx="5086112" cy="455394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9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B1C0-09CF-4559-84C2-387041BF7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0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6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B1C0-09CF-4559-84C2-387041BF7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3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4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1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EB1C0-09CF-4559-84C2-387041BF75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B1C0-09CF-4559-84C2-387041BF7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1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2747970"/>
            <a:ext cx="6400800" cy="1752600"/>
          </a:xfrm>
        </p:spPr>
        <p:txBody>
          <a:bodyPr vert="horz" lIns="91420" tIns="45711" rIns="91420" bIns="45711" rtlCol="0">
            <a:normAutofit/>
          </a:bodyPr>
          <a:lstStyle>
            <a:lvl1pPr marL="0" indent="0" algn="ctr" defTabSz="914206" rtl="1" eaLnBrk="1" latinLnBrk="0" hangingPunct="1">
              <a:spcBef>
                <a:spcPct val="20000"/>
              </a:spcBef>
              <a:buFont typeface="Arial" pitchFamily="34" charset="0"/>
              <a:buNone/>
              <a:defRPr lang="fr-BE" sz="3200" b="1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234" y="161925"/>
            <a:ext cx="972000" cy="14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2" y="1714488"/>
            <a:ext cx="9144000" cy="108000"/>
          </a:xfrm>
          <a:prstGeom prst="rect">
            <a:avLst/>
          </a:prstGeom>
          <a:solidFill>
            <a:srgbClr val="E51B2E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FR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03184" y="5483211"/>
            <a:ext cx="2133600" cy="406353"/>
          </a:xfrm>
          <a:noFill/>
        </p:spPr>
        <p:txBody>
          <a:bodyPr wrap="square" rtlCol="0">
            <a:spAutoFit/>
          </a:bodyPr>
          <a:lstStyle>
            <a:lvl1pPr marL="0" algn="ctr" defTabSz="914206" rtl="1" eaLnBrk="1" latinLnBrk="0" hangingPunct="1">
              <a:defRPr lang="fr-BE" sz="20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190625" y="464109"/>
            <a:ext cx="7686675" cy="907923"/>
          </a:xfrm>
          <a:prstGeom prst="rect">
            <a:avLst/>
          </a:prstGeom>
        </p:spPr>
        <p:txBody>
          <a:bodyPr wrap="square" lIns="91420" tIns="45711" rIns="91420" bIns="45711" anchor="ctr">
            <a:spAutoFit/>
          </a:bodyPr>
          <a:lstStyle/>
          <a:p>
            <a:pPr marL="0" lvl="2" indent="0" algn="l" defTabSz="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b="1" i="1" kern="1200" dirty="0">
                <a:solidFill>
                  <a:srgbClr val="000000"/>
                </a:solidFill>
                <a:latin typeface="Century Gothic"/>
                <a:ea typeface="+mn-ea"/>
                <a:cs typeface="Century Gothic"/>
              </a:rPr>
              <a:t>République Tunisienne</a:t>
            </a:r>
          </a:p>
          <a:p>
            <a:pPr marL="0" lvl="2" indent="0" algn="l" defTabSz="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600" b="1" i="1" kern="1200" dirty="0">
                <a:solidFill>
                  <a:srgbClr val="000000"/>
                </a:solidFill>
                <a:latin typeface="Century Gothic"/>
                <a:ea typeface="+mn-ea"/>
                <a:cs typeface="Century Gothic"/>
              </a:rPr>
              <a:t>Ministère du Développement ,</a:t>
            </a:r>
            <a:r>
              <a:rPr lang="fr-FR" sz="1600" b="1" i="1" kern="1200" baseline="0" dirty="0">
                <a:solidFill>
                  <a:srgbClr val="000000"/>
                </a:solidFill>
                <a:latin typeface="Century Gothic"/>
                <a:ea typeface="+mn-ea"/>
                <a:cs typeface="Century Gothic"/>
              </a:rPr>
              <a:t> de l’Investissement et de la Coopération Internationale </a:t>
            </a:r>
            <a:endParaRPr lang="fr-FR" sz="1600" b="1" i="1" kern="1200" dirty="0">
              <a:solidFill>
                <a:srgbClr val="000000"/>
              </a:solidFill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9"/>
          <p:cNvCxnSpPr/>
          <p:nvPr userDrawn="1"/>
        </p:nvCxnSpPr>
        <p:spPr>
          <a:xfrm>
            <a:off x="130632" y="895468"/>
            <a:ext cx="8763000" cy="0"/>
          </a:xfrm>
          <a:prstGeom prst="line">
            <a:avLst/>
          </a:prstGeom>
          <a:ln w="19050">
            <a:solidFill>
              <a:srgbClr val="E51B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164012" y="176177"/>
            <a:ext cx="8791302" cy="710519"/>
          </a:xfrm>
        </p:spPr>
        <p:txBody>
          <a:bodyPr anchor="ctr" anchorCtr="0">
            <a:normAutofit/>
          </a:bodyPr>
          <a:lstStyle>
            <a:lvl1pPr marL="0" indent="0" algn="r" rtl="1">
              <a:buNone/>
              <a:defRPr lang="en-US" sz="1800" b="1" kern="1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24"/>
            <a:ext cx="9144000" cy="108000"/>
          </a:xfrm>
          <a:prstGeom prst="rect">
            <a:avLst/>
          </a:prstGeom>
          <a:solidFill>
            <a:srgbClr val="E51B2E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164011" y="892507"/>
            <a:ext cx="8742921" cy="710519"/>
          </a:xfrm>
        </p:spPr>
        <p:txBody>
          <a:bodyPr anchor="ctr" anchorCtr="0">
            <a:normAutofit/>
          </a:bodyPr>
          <a:lstStyle>
            <a:lvl1pPr marL="0" indent="0" algn="r" rtl="1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oneTexte 9"/>
          <p:cNvSpPr txBox="1"/>
          <p:nvPr userDrawn="1"/>
        </p:nvSpPr>
        <p:spPr>
          <a:xfrm>
            <a:off x="561975" y="6391275"/>
            <a:ext cx="5443040" cy="40009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République Tunisienne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Ministère du Développement, de l’Investissement et de la Coopération Internationale 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025" y="6370658"/>
            <a:ext cx="363968" cy="48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numéro de diapositive 5"/>
          <p:cNvSpPr txBox="1">
            <a:spLocks/>
          </p:cNvSpPr>
          <p:nvPr userDrawn="1"/>
        </p:nvSpPr>
        <p:spPr>
          <a:xfrm>
            <a:off x="8670925" y="6492875"/>
            <a:ext cx="473075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/>
            </a:lvl1pPr>
          </a:lstStyle>
          <a:p>
            <a:pPr marL="0" marR="0" lvl="0" indent="0" algn="ctr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lang="fr-BE" sz="1000" kern="1200" noProof="0" smtClean="0">
                <a:solidFill>
                  <a:srgbClr val="E51B2E"/>
                </a:solidFill>
                <a:latin typeface="Century Gothic"/>
                <a:ea typeface="+mn-ea"/>
                <a:cs typeface="Century Gothic"/>
              </a:rPr>
              <a:pPr marL="0" marR="0" lvl="0" indent="0" algn="ctr" defTabSz="9142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BE" sz="1000" kern="1200" noProof="0" dirty="0">
              <a:solidFill>
                <a:srgbClr val="E51B2E"/>
              </a:solidFill>
              <a:latin typeface="Century Gothic"/>
              <a:ea typeface="+mn-ea"/>
              <a:cs typeface="Century Gothic"/>
            </a:endParaRPr>
          </a:p>
        </p:txBody>
      </p:sp>
      <p:cxnSp>
        <p:nvCxnSpPr>
          <p:cNvPr id="17" name="Connecteur droit 8"/>
          <p:cNvCxnSpPr/>
          <p:nvPr userDrawn="1"/>
        </p:nvCxnSpPr>
        <p:spPr>
          <a:xfrm>
            <a:off x="0" y="635806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vmlDrawing" Target="../drawings/vmlDrawing1.vml"/><Relationship Id="rId5" Type="http://schemas.openxmlformats.org/officeDocument/2006/relationships/tags" Target="../tags/tag2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74EB9-A585-4872-B262-9D104A3D51DE}" type="datetime1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E4E10-98B5-4DA8-9EF7-328F613A7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8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1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2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3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4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828" indent="-3428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3" indent="-2856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4" indent="-228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1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70" indent="-228551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3" indent="-228551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6" indent="-228551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5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oleObject11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vmlDrawing" Target="../drawings/vmlDrawing11.vml"/><Relationship Id="rId2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image" Target="../media/image11.jpg"/><Relationship Id="rId1" Type="http://schemas.openxmlformats.org/officeDocument/2006/relationships/vmlDrawing" Target="../drawings/vmlDrawing12.vml"/><Relationship Id="rId2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13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vmlDrawing" Target="../drawings/vmlDrawing13.vml"/><Relationship Id="rId2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vmlDrawing" Target="../drawings/vmlDrawing14.vml"/><Relationship Id="rId2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vmlDrawing" Target="../drawings/vmlDrawing5.vml"/><Relationship Id="rId2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vmlDrawing" Target="../drawings/vmlDrawing6.vml"/><Relationship Id="rId2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7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vmlDrawing" Target="../drawings/vmlDrawing7.vml"/><Relationship Id="rId2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8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8" Type="http://schemas.openxmlformats.org/officeDocument/2006/relationships/image" Target="../media/image8.png"/><Relationship Id="rId1" Type="http://schemas.openxmlformats.org/officeDocument/2006/relationships/vmlDrawing" Target="../drawings/vmlDrawing8.vml"/><Relationship Id="rId2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9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vmlDrawing" Target="../drawings/vmlDrawing9.vml"/><Relationship Id="rId2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" Type="http://schemas.openxmlformats.org/officeDocument/2006/relationships/vmlDrawing" Target="../drawings/vmlDrawing10.vml"/><Relationship Id="rId2" Type="http://schemas.openxmlformats.org/officeDocument/2006/relationships/tags" Target="../tags/tag12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oleObject" Target="../embeddings/oleObject10.bin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8" Type="http://schemas.openxmlformats.org/officeDocument/2006/relationships/diagramData" Target="../diagrams/data1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0521987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15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62749" y="3091758"/>
            <a:ext cx="6400800" cy="1752600"/>
          </a:xfrm>
        </p:spPr>
        <p:txBody>
          <a:bodyPr anchor="ctr">
            <a:noAutofit/>
          </a:bodyPr>
          <a:lstStyle/>
          <a:p>
            <a:pPr marL="266700" lvl="1" indent="-266700" defTabSz="933450">
              <a:spcBef>
                <a:spcPts val="600"/>
              </a:spcBef>
              <a:spcAft>
                <a:spcPts val="600"/>
              </a:spcAft>
              <a:buClr>
                <a:srgbClr val="E20000"/>
              </a:buClr>
              <a:buSzPct val="80000"/>
              <a:tabLst>
                <a:tab pos="266700" algn="r"/>
              </a:tabLst>
              <a:defRPr/>
            </a:pPr>
            <a:r>
              <a:rPr lang="fr-FR" b="1" cap="small" dirty="0">
                <a:solidFill>
                  <a:schemeClr val="bg2"/>
                </a:solidFill>
                <a:latin typeface="Century Gothic"/>
                <a:cs typeface="Century Gothic"/>
              </a:rPr>
              <a:t>De migration à mobilité: </a:t>
            </a:r>
          </a:p>
          <a:p>
            <a:pPr marL="266700" lvl="1" indent="-266700" defTabSz="933450">
              <a:spcBef>
                <a:spcPts val="600"/>
              </a:spcBef>
              <a:spcAft>
                <a:spcPts val="600"/>
              </a:spcAft>
              <a:buClr>
                <a:srgbClr val="E20000"/>
              </a:buClr>
              <a:buSzPct val="80000"/>
              <a:tabLst>
                <a:tab pos="266700" algn="r"/>
              </a:tabLst>
              <a:defRPr/>
            </a:pPr>
            <a:r>
              <a:rPr lang="fr-FR" b="1" cap="small" dirty="0">
                <a:solidFill>
                  <a:schemeClr val="bg2"/>
                </a:solidFill>
                <a:latin typeface="Century Gothic"/>
                <a:cs typeface="Century Gothic"/>
              </a:rPr>
              <a:t>l’inversion du rapport sécurité-développement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4618" y="0"/>
            <a:ext cx="7315200" cy="1620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08043" name="Picture 107" descr="D:\LENOVO\03_ITES\01_Novembre Décembre 2017\00_LOGOS RESEAUX DIVERS\logo ites.jpg"/>
          <p:cNvPicPr>
            <a:picLocks noChangeAspect="1" noChangeArrowheads="1"/>
          </p:cNvPicPr>
          <p:nvPr/>
        </p:nvPicPr>
        <p:blipFill>
          <a:blip r:embed="rId8"/>
          <a:srcRect l="16432" t="12940" b="10672"/>
          <a:stretch>
            <a:fillRect/>
          </a:stretch>
        </p:blipFill>
        <p:spPr bwMode="auto">
          <a:xfrm>
            <a:off x="2827599" y="562073"/>
            <a:ext cx="3471100" cy="1012874"/>
          </a:xfrm>
          <a:prstGeom prst="rect">
            <a:avLst/>
          </a:prstGeom>
          <a:noFill/>
        </p:spPr>
      </p:pic>
      <p:pic>
        <p:nvPicPr>
          <p:cNvPr id="8" name="Picture 107" descr="D:\LENOVO\03_ITES\01_Novembre Décembre 2017\00_LOGOS RESEAUX DIVERS\logo ites.jpg"/>
          <p:cNvPicPr>
            <a:picLocks noChangeAspect="1" noChangeArrowheads="1"/>
          </p:cNvPicPr>
          <p:nvPr/>
        </p:nvPicPr>
        <p:blipFill>
          <a:blip r:embed="rId8"/>
          <a:srcRect r="82834"/>
          <a:stretch>
            <a:fillRect/>
          </a:stretch>
        </p:blipFill>
        <p:spPr bwMode="auto">
          <a:xfrm>
            <a:off x="7854224" y="177767"/>
            <a:ext cx="713002" cy="1325952"/>
          </a:xfrm>
          <a:prstGeom prst="rect">
            <a:avLst/>
          </a:prstGeom>
          <a:noFill/>
        </p:spPr>
      </p:pic>
      <p:sp>
        <p:nvSpPr>
          <p:cNvPr id="9" name="Subtitle 10"/>
          <p:cNvSpPr txBox="1">
            <a:spLocks/>
          </p:cNvSpPr>
          <p:nvPr/>
        </p:nvSpPr>
        <p:spPr bwMode="auto">
          <a:xfrm>
            <a:off x="1389003" y="56479"/>
            <a:ext cx="6400800" cy="5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marR="0" lvl="1" indent="-266700" algn="ctr" defTabSz="9334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20000"/>
              </a:buClr>
              <a:buSzPct val="80000"/>
              <a:buFont typeface="Arial" charset="0"/>
              <a:buNone/>
              <a:tabLst>
                <a:tab pos="266700" algn="r"/>
              </a:tabLst>
              <a:defRPr/>
            </a:pPr>
            <a:r>
              <a:rPr kumimoji="0" lang="fr-FR" b="1" i="0" u="none" strike="noStrike" kern="1200" cap="small" spc="3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République Tunisienne</a:t>
            </a:r>
            <a:endParaRPr kumimoji="0" lang="ar-TN" b="1" i="0" u="none" strike="noStrike" kern="1200" cap="small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5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tabLst>
                <a:tab pos="266700" algn="r"/>
              </a:tabLst>
              <a:defRPr/>
            </a:pPr>
            <a:endParaRPr lang="ar-TN" dirty="0"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359420" y="373673"/>
            <a:ext cx="8784580" cy="531780"/>
          </a:xfrm>
        </p:spPr>
        <p:txBody>
          <a:bodyPr>
            <a:normAutofit/>
          </a:bodyPr>
          <a:lstStyle/>
          <a:p>
            <a:pPr lvl="0" algn="l"/>
            <a:r>
              <a:rPr lang="fr-FR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II</a:t>
            </a:r>
            <a:r>
              <a:rPr lang="fr-FR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/ </a:t>
            </a:r>
            <a:r>
              <a:rPr lang="fr-FR" dirty="0"/>
              <a:t>Une solution économique à un problème politique ?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1DF3844-40FD-48DF-AE0E-21BA1CE3C4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960058"/>
            <a:ext cx="8820443" cy="2180491"/>
          </a:xfrm>
        </p:spPr>
        <p:txBody>
          <a:bodyPr>
            <a:normAutofit/>
          </a:bodyPr>
          <a:lstStyle/>
          <a:p>
            <a:pPr lvl="0" algn="l"/>
            <a:r>
              <a:rPr lang="fr-FR" sz="2400" b="1" dirty="0" smtClean="0"/>
              <a:t>A/ </a:t>
            </a:r>
            <a:r>
              <a:rPr lang="fr-FR" sz="2400" dirty="0"/>
              <a:t>La dynamique </a:t>
            </a:r>
            <a:r>
              <a:rPr lang="fr-FR" sz="2400" dirty="0" smtClean="0"/>
              <a:t>migratoire et son potentiel vertueux</a:t>
            </a:r>
            <a:r>
              <a:rPr lang="fr-FR" sz="2400" dirty="0"/>
              <a:t> 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0" y="3140549"/>
            <a:ext cx="829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B/ La fin d’une rigidité politique inadaptée?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963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5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None/>
              <a:tabLst>
                <a:tab pos="266700" algn="r"/>
              </a:tabLst>
              <a:defRPr/>
            </a:pPr>
            <a:endParaRPr kumimoji="0" lang="ar-T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164012" y="176177"/>
            <a:ext cx="8791302" cy="710519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B/ La fin d’une rigidité politique inadaptée?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plified Arabic"/>
                <a:ea typeface="+mn-ea"/>
                <a:cs typeface="Simplified Arabic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80000"/>
                <a:buFontTx/>
                <a:buNone/>
                <a:tabLst>
                  <a:tab pos="266700" algn="r"/>
                </a:tabLst>
                <a:defRPr/>
              </a:pPr>
              <a:r>
                <a:rPr kumimoji="0" lang="fr-FR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Institut Tunisien des Etudes Stratégiques (ITES)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32CCFA6-6691-4E1B-B1F4-B0FC16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748" r="26493" b="5763"/>
          <a:stretch/>
        </p:blipFill>
        <p:spPr>
          <a:xfrm>
            <a:off x="5285604" y="983664"/>
            <a:ext cx="3681856" cy="26451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6BB65D4-E0C7-40A2-B55E-3999A6E45A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82" t="12505" r="3081" b="7790"/>
          <a:stretch/>
        </p:blipFill>
        <p:spPr>
          <a:xfrm>
            <a:off x="176540" y="983665"/>
            <a:ext cx="5061671" cy="26451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F838E74-3040-4E80-894F-66801D9620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79" r="1953" b="10064"/>
          <a:stretch/>
        </p:blipFill>
        <p:spPr>
          <a:xfrm>
            <a:off x="2329431" y="3672723"/>
            <a:ext cx="3817306" cy="24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61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tabLst>
                <a:tab pos="266700" algn="r"/>
              </a:tabLst>
              <a:defRPr/>
            </a:pPr>
            <a:endParaRPr lang="ar-TN" dirty="0"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359420" y="373673"/>
            <a:ext cx="8784580" cy="531780"/>
          </a:xfrm>
        </p:spPr>
        <p:txBody>
          <a:bodyPr>
            <a:normAutofit/>
          </a:bodyPr>
          <a:lstStyle/>
          <a:p>
            <a:pPr lvl="0" algn="l"/>
            <a:r>
              <a:rPr lang="fr-FR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II</a:t>
            </a:r>
            <a:r>
              <a:rPr lang="fr-FR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/ </a:t>
            </a:r>
            <a:r>
              <a:rPr lang="fr-FR" dirty="0"/>
              <a:t>Une solution économique à un problème politique ?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1DF3844-40FD-48DF-AE0E-21BA1CE3C4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960058"/>
            <a:ext cx="8820443" cy="2180491"/>
          </a:xfrm>
        </p:spPr>
        <p:txBody>
          <a:bodyPr>
            <a:normAutofit/>
          </a:bodyPr>
          <a:lstStyle/>
          <a:p>
            <a:pPr lvl="0" algn="l"/>
            <a:r>
              <a:rPr lang="fr-FR" sz="2400" b="1" dirty="0" smtClean="0"/>
              <a:t>A/ </a:t>
            </a:r>
            <a:r>
              <a:rPr lang="fr-FR" sz="2400" dirty="0"/>
              <a:t>La dynamique </a:t>
            </a:r>
            <a:r>
              <a:rPr lang="fr-FR" sz="2400" dirty="0" smtClean="0"/>
              <a:t>migratoire et son potentiel vertueux</a:t>
            </a:r>
            <a:r>
              <a:rPr lang="fr-FR" sz="2400" dirty="0"/>
              <a:t> 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0" y="3140549"/>
            <a:ext cx="829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B/ La fin d’une rigidité politique inadaptée?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4155311"/>
            <a:ext cx="829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C/ Une </a:t>
            </a:r>
            <a:r>
              <a:rPr lang="fr-FR" sz="2400" b="1" dirty="0"/>
              <a:t>nouvelle souplesse économique, une réponse </a:t>
            </a:r>
            <a:r>
              <a:rPr lang="fr-FR" sz="2400" b="1" dirty="0" smtClean="0"/>
              <a:t>adaptée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155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46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409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None/>
              <a:tabLst>
                <a:tab pos="266700" algn="r"/>
              </a:tabLst>
              <a:defRPr/>
            </a:pPr>
            <a:endParaRPr kumimoji="0" lang="ar-T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1FB6E58D-0F50-4281-9EFE-67C5375C5C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900" y="892507"/>
            <a:ext cx="9012949" cy="5252726"/>
          </a:xfrm>
        </p:spPr>
        <p:txBody>
          <a:bodyPr>
            <a:normAutofit/>
          </a:bodyPr>
          <a:lstStyle/>
          <a:p>
            <a:pPr marL="457103" lvl="1" indent="0" algn="ctr"/>
            <a:r>
              <a:rPr lang="fr-FR" sz="8800" b="0" dirty="0" smtClean="0">
                <a:solidFill>
                  <a:srgbClr val="E51B2E"/>
                </a:solidFill>
              </a:rPr>
              <a:t>Merci</a:t>
            </a:r>
            <a:r>
              <a:rPr lang="fr-FR" sz="3700" b="0" dirty="0" smtClean="0"/>
              <a:t> </a:t>
            </a:r>
            <a:endParaRPr lang="fr-FR" sz="3700" b="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plified Arabic"/>
                <a:ea typeface="+mn-ea"/>
                <a:cs typeface="Simplified Arabic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80000"/>
                <a:buFontTx/>
                <a:buNone/>
                <a:tabLst>
                  <a:tab pos="266700" algn="r"/>
                </a:tabLst>
                <a:defRPr/>
              </a:pPr>
              <a:r>
                <a:rPr kumimoji="0" lang="fr-FR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Institut Tunisien des Etudes Stratégiques (ITES)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4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tabLst>
                <a:tab pos="266700" algn="r"/>
              </a:tabLst>
              <a:defRPr/>
            </a:pPr>
            <a:endParaRPr lang="ar-TN" dirty="0"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359420" y="373673"/>
            <a:ext cx="8784580" cy="53178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fr-FR" sz="3600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Introduction</a:t>
            </a:r>
            <a:endParaRPr lang="fr-FR" sz="3600" cap="small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1DF3844-40FD-48DF-AE0E-21BA1CE3C4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857" y="1008370"/>
            <a:ext cx="8889571" cy="2011681"/>
          </a:xfrm>
        </p:spPr>
        <p:txBody>
          <a:bodyPr>
            <a:normAutofit/>
          </a:bodyPr>
          <a:lstStyle/>
          <a:p>
            <a:pPr lvl="1"/>
            <a:r>
              <a:rPr lang="fr-FR" b="1" dirty="0" smtClean="0"/>
              <a:t>Définitions</a:t>
            </a:r>
          </a:p>
          <a:p>
            <a:pPr lvl="1" algn="just"/>
            <a:r>
              <a:rPr lang="fr-FR" dirty="0" smtClean="0"/>
              <a:t>la </a:t>
            </a:r>
            <a:r>
              <a:rPr lang="fr-FR" b="1" dirty="0" smtClean="0"/>
              <a:t>migration</a:t>
            </a:r>
            <a:r>
              <a:rPr lang="fr-FR" dirty="0" smtClean="0"/>
              <a:t>: déplacement </a:t>
            </a:r>
            <a:r>
              <a:rPr lang="fr-FR" dirty="0"/>
              <a:t>d’un groupe d’individus de leur territoire local à un territoire soumis à un pouvoir politique étranger</a:t>
            </a:r>
            <a:r>
              <a:rPr lang="fr-FR" dirty="0"/>
              <a:t> 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16911" y="2974821"/>
            <a:ext cx="8356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+mn-lt"/>
              </a:rPr>
              <a:t>On parle de </a:t>
            </a:r>
            <a:r>
              <a:rPr lang="fr-FR" sz="2800" b="1" dirty="0">
                <a:latin typeface="+mn-lt"/>
              </a:rPr>
              <a:t>migration régulière </a:t>
            </a:r>
            <a:r>
              <a:rPr lang="fr-FR" sz="2800" dirty="0">
                <a:latin typeface="+mn-lt"/>
              </a:rPr>
              <a:t>dès lors que le déplacement est effectué dans le respect des lois d’entrée dans le territoire du pays de destination. Dans le cas contraire, nous sommes face à une situation de </a:t>
            </a:r>
            <a:r>
              <a:rPr lang="fr-FR" sz="2800" b="1" dirty="0">
                <a:latin typeface="+mn-lt"/>
              </a:rPr>
              <a:t>migration irrégulière.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4652" y="5472332"/>
            <a:ext cx="829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00"/>
                </a:solidFill>
                <a:latin typeface="Simplified Arabic"/>
              </a:rPr>
              <a:t>La</a:t>
            </a:r>
            <a:r>
              <a:rPr lang="fr-FR" sz="2800" b="1" dirty="0" smtClean="0">
                <a:solidFill>
                  <a:srgbClr val="000000"/>
                </a:solidFill>
                <a:latin typeface="Simplified Arabic"/>
              </a:rPr>
              <a:t> Mobilité professionnelle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5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2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A56C9E93-7DD9-47D0-A285-51C2ABD92D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6540" y="267702"/>
            <a:ext cx="4965303" cy="58698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FR" sz="2000" dirty="0"/>
              <a:t>Médiatisation à partir des années 1990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16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533400" y="1219200"/>
            <a:ext cx="7981950" cy="48439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eaLnBrk="0" hangingPunct="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80000"/>
              <a:tabLst>
                <a:tab pos="266700" algn="r"/>
              </a:tabLst>
              <a:defRPr/>
            </a:pPr>
            <a:r>
              <a:rPr lang="fr-FR" dirty="0">
                <a:latin typeface="Century Gothic"/>
                <a:cs typeface="Century Gothic"/>
              </a:rPr>
              <a:t>	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00952D8-CF51-4BCE-B1D6-AABCE9BDA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8" y="956900"/>
            <a:ext cx="4500272" cy="30825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4295402-9BA3-4080-80D0-85C9958FA81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101" y="3169486"/>
            <a:ext cx="4898899" cy="309791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FB8906C-A383-4CD7-85BA-4264B8AB64E4}"/>
              </a:ext>
            </a:extLst>
          </p:cNvPr>
          <p:cNvSpPr txBox="1"/>
          <p:nvPr/>
        </p:nvSpPr>
        <p:spPr>
          <a:xfrm>
            <a:off x="8121864" y="6027583"/>
            <a:ext cx="1152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World Migration Report 2018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91A95C6-A61F-41E3-A4A2-CC988C024F55}"/>
              </a:ext>
            </a:extLst>
          </p:cNvPr>
          <p:cNvSpPr txBox="1"/>
          <p:nvPr/>
        </p:nvSpPr>
        <p:spPr>
          <a:xfrm>
            <a:off x="3395061" y="4021692"/>
            <a:ext cx="1152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World Migration Report 2018</a:t>
            </a:r>
          </a:p>
        </p:txBody>
      </p:sp>
    </p:spTree>
    <p:extLst>
      <p:ext uri="{BB962C8B-B14F-4D97-AF65-F5344CB8AC3E}">
        <p14:creationId xmlns:p14="http://schemas.microsoft.com/office/powerpoint/2010/main" val="7174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41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tabLst>
                <a:tab pos="266700" algn="r"/>
              </a:tabLst>
              <a:defRPr/>
            </a:pPr>
            <a:endParaRPr lang="ar-TN" dirty="0"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359420" y="373673"/>
            <a:ext cx="8784580" cy="53178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fr-FR" sz="3600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Introduction: Problématique</a:t>
            </a:r>
            <a:endParaRPr lang="fr-FR" sz="3600" cap="small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1DF3844-40FD-48DF-AE0E-21BA1CE3C4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2344800"/>
            <a:ext cx="8889571" cy="2011681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fr-FR" sz="4000" b="1" dirty="0"/>
              <a:t>La rigidité </a:t>
            </a:r>
            <a:r>
              <a:rPr lang="fr-FR" sz="4000" b="1" dirty="0" smtClean="0"/>
              <a:t>étatique, </a:t>
            </a:r>
            <a:r>
              <a:rPr lang="fr-FR" sz="4000" b="1" dirty="0"/>
              <a:t>intérieure et </a:t>
            </a:r>
            <a:r>
              <a:rPr lang="fr-FR" sz="4000" b="1" dirty="0" smtClean="0"/>
              <a:t>extérieure, </a:t>
            </a:r>
            <a:r>
              <a:rPr lang="fr-FR" sz="4000" b="1" dirty="0"/>
              <a:t>des pays visés par les flux migratoires constitue-t-elle une solution réellement efficace et viable sur le long terme ?</a:t>
            </a:r>
          </a:p>
          <a:p>
            <a:pPr lvl="1"/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43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tabLst>
                <a:tab pos="266700" algn="r"/>
              </a:tabLst>
              <a:defRPr/>
            </a:pPr>
            <a:endParaRPr lang="ar-TN" dirty="0"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359420" y="373673"/>
            <a:ext cx="8784580" cy="53178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fr-FR" sz="3600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Plan</a:t>
            </a:r>
            <a:endParaRPr lang="fr-FR" sz="3600" cap="small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1DF3844-40FD-48DF-AE0E-21BA1CE3C4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1434906"/>
            <a:ext cx="8889571" cy="4332848"/>
          </a:xfrm>
        </p:spPr>
        <p:txBody>
          <a:bodyPr>
            <a:normAutofit/>
          </a:bodyPr>
          <a:lstStyle/>
          <a:p>
            <a:pPr lvl="1" algn="just"/>
            <a:r>
              <a:rPr lang="fr-FR" b="1" dirty="0" smtClean="0"/>
              <a:t>I/ Le </a:t>
            </a:r>
            <a:r>
              <a:rPr lang="fr-FR" b="1" dirty="0"/>
              <a:t>phénomène migratoire, conséquence d’une crise profonde et </a:t>
            </a:r>
            <a:r>
              <a:rPr lang="fr-FR" b="1" dirty="0" smtClean="0"/>
              <a:t>multifactorielle</a:t>
            </a:r>
          </a:p>
          <a:p>
            <a:pPr lvl="1" algn="just"/>
            <a:endParaRPr lang="fr-FR" b="1" dirty="0" smtClean="0"/>
          </a:p>
          <a:p>
            <a:pPr lvl="1" algn="just"/>
            <a:r>
              <a:rPr lang="fr-FR" b="1" dirty="0" smtClean="0"/>
              <a:t>II/</a:t>
            </a:r>
            <a:r>
              <a:rPr lang="fr-FR" b="1" dirty="0"/>
              <a:t> Une solution économique à un problème politique ?</a:t>
            </a:r>
            <a:endParaRPr lang="fr-FR" dirty="0"/>
          </a:p>
          <a:p>
            <a:pPr lvl="1"/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3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46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tabLst>
                <a:tab pos="266700" algn="r"/>
              </a:tabLst>
              <a:defRPr/>
            </a:pPr>
            <a:endParaRPr lang="ar-TN" dirty="0"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359420" y="373673"/>
            <a:ext cx="8784580" cy="531780"/>
          </a:xfrm>
        </p:spPr>
        <p:txBody>
          <a:bodyPr>
            <a:normAutofit/>
          </a:bodyPr>
          <a:lstStyle/>
          <a:p>
            <a:pPr algn="l" rtl="0"/>
            <a:r>
              <a:rPr lang="fr-FR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I/ Le phénomène migratoire, conséquence d’une crise profonde et multifactorielle:</a:t>
            </a:r>
            <a:endParaRPr lang="fr-FR" cap="small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1DF3844-40FD-48DF-AE0E-21BA1CE3C4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960058"/>
            <a:ext cx="8820443" cy="2180491"/>
          </a:xfrm>
        </p:spPr>
        <p:txBody>
          <a:bodyPr>
            <a:normAutofit/>
          </a:bodyPr>
          <a:lstStyle/>
          <a:p>
            <a:pPr lvl="1" algn="just"/>
            <a:r>
              <a:rPr lang="fr-FR" b="1" dirty="0" smtClean="0"/>
              <a:t>A/ Une </a:t>
            </a:r>
            <a:r>
              <a:rPr lang="fr-FR" b="1" dirty="0"/>
              <a:t>crise sous-jacente : La situation socio-économique des pays d’Afrique et du Moyen-Orient</a:t>
            </a:r>
            <a:r>
              <a:rPr lang="fr-FR" dirty="0"/>
              <a:t> </a:t>
            </a:r>
            <a:endParaRPr lang="fr-FR" b="1" dirty="0" smtClean="0"/>
          </a:p>
          <a:p>
            <a:pPr lvl="1"/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3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50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cap="small" dirty="0">
                <a:solidFill>
                  <a:schemeClr val="bg2"/>
                </a:solidFill>
                <a:latin typeface="Century Gothic"/>
                <a:ea typeface="+mn-ea"/>
                <a:cs typeface="Century Gothic"/>
              </a:rPr>
              <a:t>La situation socio-économique en Afrique et au Moyen-Orient, première cause de migrations vers l’Europe occidentale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64012" y="6177805"/>
            <a:ext cx="5740166" cy="680195"/>
            <a:chOff x="176540" y="6168840"/>
            <a:chExt cx="5740166" cy="680195"/>
          </a:xfrm>
        </p:grpSpPr>
        <p:pic>
          <p:nvPicPr>
            <p:cNvPr id="16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 dirty="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1A5C300-4E5C-44E8-B594-4C912FBBB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5712" y="930633"/>
            <a:ext cx="5127902" cy="54075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DB34E0-E2A6-424E-8BC2-268BB2D307F9}"/>
              </a:ext>
            </a:extLst>
          </p:cNvPr>
          <p:cNvSpPr txBox="1"/>
          <p:nvPr/>
        </p:nvSpPr>
        <p:spPr>
          <a:xfrm>
            <a:off x="-3837" y="1143065"/>
            <a:ext cx="219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Indice de développement humain   </a:t>
            </a:r>
          </a:p>
          <a:p>
            <a:r>
              <a:rPr lang="fr-FR" sz="1000" dirty="0"/>
              <a:t>       (IDH) des pays africains</a:t>
            </a:r>
          </a:p>
          <a:p>
            <a:r>
              <a:rPr lang="fr-FR" sz="1000" dirty="0"/>
              <a:t>                  en 2015.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7A81E1E-13F0-42BD-8298-7B47A364B0ED}"/>
              </a:ext>
            </a:extLst>
          </p:cNvPr>
          <p:cNvSpPr txBox="1"/>
          <p:nvPr/>
        </p:nvSpPr>
        <p:spPr>
          <a:xfrm>
            <a:off x="7148288" y="4597052"/>
            <a:ext cx="1995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L’indice de développement humain (IDH) est un indicateur se fondant sur trois critère :</a:t>
            </a:r>
          </a:p>
          <a:p>
            <a:endParaRPr lang="fr-FR" sz="1000" dirty="0"/>
          </a:p>
          <a:p>
            <a:pPr marL="171450" indent="-171450">
              <a:buFontTx/>
              <a:buChar char="-"/>
            </a:pPr>
            <a:r>
              <a:rPr lang="fr-FR" sz="1000" dirty="0"/>
              <a:t>L’espérance de vie.</a:t>
            </a:r>
          </a:p>
          <a:p>
            <a:pPr marL="171450" indent="-171450">
              <a:buFontTx/>
              <a:buChar char="-"/>
            </a:pPr>
            <a:endParaRPr lang="fr-FR" sz="1000" dirty="0"/>
          </a:p>
          <a:p>
            <a:pPr marL="171450" indent="-171450">
              <a:buFontTx/>
              <a:buChar char="-"/>
            </a:pPr>
            <a:r>
              <a:rPr lang="fr-FR" sz="1000" dirty="0"/>
              <a:t>Le niveau d’éducation. </a:t>
            </a:r>
          </a:p>
          <a:p>
            <a:pPr marL="171450" indent="-171450">
              <a:buFontTx/>
              <a:buChar char="-"/>
            </a:pPr>
            <a:endParaRPr lang="fr-FR" sz="1000" dirty="0"/>
          </a:p>
          <a:p>
            <a:pPr marL="171450" indent="-171450">
              <a:buFontTx/>
              <a:buChar char="-"/>
            </a:pPr>
            <a:r>
              <a:rPr lang="fr-FR" sz="1000" dirty="0"/>
              <a:t>Le niveau de vie.</a:t>
            </a:r>
          </a:p>
        </p:txBody>
      </p:sp>
    </p:spTree>
    <p:extLst>
      <p:ext uri="{BB962C8B-B14F-4D97-AF65-F5344CB8AC3E}">
        <p14:creationId xmlns:p14="http://schemas.microsoft.com/office/powerpoint/2010/main" val="14734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48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tabLst>
                <a:tab pos="266700" algn="r"/>
              </a:tabLst>
              <a:defRPr/>
            </a:pPr>
            <a:endParaRPr lang="ar-TN" dirty="0"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359420" y="373673"/>
            <a:ext cx="8784580" cy="531780"/>
          </a:xfrm>
        </p:spPr>
        <p:txBody>
          <a:bodyPr>
            <a:normAutofit/>
          </a:bodyPr>
          <a:lstStyle/>
          <a:p>
            <a:pPr algn="l" rtl="0"/>
            <a:r>
              <a:rPr lang="fr-FR" cap="small" dirty="0" smtClean="0">
                <a:solidFill>
                  <a:schemeClr val="bg2"/>
                </a:solidFill>
                <a:latin typeface="Century Gothic"/>
                <a:cs typeface="Century Gothic"/>
              </a:rPr>
              <a:t>I/ Le phénomène migratoire, conséquence d’une crise profonde et multifactorielle:</a:t>
            </a:r>
            <a:endParaRPr lang="fr-FR" cap="small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1DF3844-40FD-48DF-AE0E-21BA1CE3C4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1434906"/>
            <a:ext cx="8820443" cy="2180491"/>
          </a:xfrm>
        </p:spPr>
        <p:txBody>
          <a:bodyPr>
            <a:normAutofit/>
          </a:bodyPr>
          <a:lstStyle/>
          <a:p>
            <a:pPr lvl="1" algn="just"/>
            <a:r>
              <a:rPr lang="fr-FR" b="1" dirty="0" smtClean="0"/>
              <a:t>A/Une </a:t>
            </a:r>
            <a:r>
              <a:rPr lang="fr-FR" b="1" dirty="0"/>
              <a:t>crise sous-jacente : La situation socio-économique des pays d’Afrique et du Moyen-Orient</a:t>
            </a:r>
            <a:r>
              <a:rPr lang="fr-FR" dirty="0"/>
              <a:t> </a:t>
            </a:r>
            <a:endParaRPr lang="fr-FR" b="1" dirty="0" smtClean="0"/>
          </a:p>
          <a:p>
            <a:pPr lvl="1"/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1" indent="-457200" eaLnBrk="0" hangingPunct="0">
                <a:spcBef>
                  <a:spcPts val="600"/>
                </a:spcBef>
                <a:spcAft>
                  <a:spcPts val="600"/>
                </a:spcAft>
                <a:buSzPct val="80000"/>
                <a:tabLst>
                  <a:tab pos="266700" algn="r"/>
                </a:tabLst>
                <a:defRPr/>
              </a:pPr>
              <a:r>
                <a:rPr lang="fr-FR" sz="1000">
                  <a:latin typeface="Century Gothic"/>
                  <a:cs typeface="Century Gothic"/>
                </a:rPr>
                <a:t>Institut Tunisien des Etudes Stratégiques (ITES)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0" y="3263705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793" lvl="1" indent="-285690" algn="just" eaLnBrk="0" hangingPunct="0">
              <a:spcBef>
                <a:spcPct val="20000"/>
              </a:spcBef>
            </a:pPr>
            <a:r>
              <a:rPr lang="fr-FR" sz="2800" b="1" dirty="0" smtClean="0">
                <a:solidFill>
                  <a:srgbClr val="000000"/>
                </a:solidFill>
                <a:latin typeface="Simplified Arabic"/>
                <a:cs typeface="Simplified Arabic"/>
              </a:rPr>
              <a:t>B/ Une crise sus-jacente: la déstabilisation des Etats</a:t>
            </a:r>
            <a:endParaRPr lang="fr-FR" sz="2800" dirty="0">
              <a:solidFill>
                <a:srgbClr val="000000"/>
              </a:solidFill>
              <a:latin typeface="Simplified Arabic"/>
              <a:cs typeface="Simplified Arabic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332849"/>
            <a:ext cx="882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793" lvl="1" indent="-285690" algn="just" eaLnBrk="0" hangingPunct="0">
              <a:spcBef>
                <a:spcPct val="20000"/>
              </a:spcBef>
            </a:pPr>
            <a:r>
              <a:rPr lang="fr-FR" sz="2800" b="1" dirty="0">
                <a:solidFill>
                  <a:srgbClr val="000000"/>
                </a:solidFill>
                <a:latin typeface="Simplified Arabic"/>
                <a:cs typeface="Simplified Arabic"/>
              </a:rPr>
              <a:t>C</a:t>
            </a:r>
            <a:r>
              <a:rPr lang="fr-FR" sz="2800" b="1" dirty="0" smtClean="0">
                <a:solidFill>
                  <a:srgbClr val="000000"/>
                </a:solidFill>
                <a:latin typeface="Simplified Arabic"/>
                <a:cs typeface="Simplified Arabic"/>
              </a:rPr>
              <a:t>/ La dynamique migratoire, un cercle vicieux?</a:t>
            </a:r>
            <a:endParaRPr lang="fr-FR" sz="2800" dirty="0">
              <a:solidFill>
                <a:srgbClr val="000000"/>
              </a:solidFill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14093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55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533400" y="983665"/>
            <a:ext cx="7981950" cy="5278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None/>
              <a:tabLst>
                <a:tab pos="266700" algn="r"/>
              </a:tabLst>
              <a:defRPr/>
            </a:pPr>
            <a:endParaRPr kumimoji="0" lang="ar-T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23"/>
          </p:nvPr>
        </p:nvSpPr>
        <p:spPr>
          <a:xfrm>
            <a:off x="164012" y="176177"/>
            <a:ext cx="8791302" cy="710519"/>
          </a:xfrm>
        </p:spPr>
        <p:txBody>
          <a:bodyPr>
            <a:normAutofit/>
          </a:bodyPr>
          <a:lstStyle/>
          <a:p>
            <a:pPr algn="l" rtl="0"/>
            <a:r>
              <a:rPr lang="fr-FR" cap="small" dirty="0">
                <a:solidFill>
                  <a:schemeClr val="bg2"/>
                </a:solidFill>
                <a:latin typeface="Century Gothic"/>
                <a:cs typeface="Century Gothic"/>
              </a:rPr>
              <a:t>La dynamique migratoire, cercle vicieux pour les pays de départ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76540" y="6168840"/>
            <a:ext cx="5740166" cy="680195"/>
            <a:chOff x="176540" y="6168840"/>
            <a:chExt cx="5740166" cy="680195"/>
          </a:xfrm>
        </p:grpSpPr>
        <p:pic>
          <p:nvPicPr>
            <p:cNvPr id="5" name="Picture 107" descr="D:\LENOVO\03_ITES\01_Novembre Décembre 2017\00_LOGOS RESEAUX DIVERS\logo ites.jpg"/>
            <p:cNvPicPr>
              <a:picLocks noChangeAspect="1" noChangeArrowheads="1"/>
            </p:cNvPicPr>
            <p:nvPr/>
          </p:nvPicPr>
          <p:blipFill>
            <a:blip r:embed="rId7"/>
            <a:srcRect r="82834"/>
            <a:stretch>
              <a:fillRect/>
            </a:stretch>
          </p:blipFill>
          <p:spPr bwMode="auto">
            <a:xfrm>
              <a:off x="176540" y="6168840"/>
              <a:ext cx="365760" cy="68019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36494" y="6427694"/>
              <a:ext cx="5280212" cy="31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plified Arabic"/>
                <a:ea typeface="+mn-ea"/>
                <a:cs typeface="Simplified Arabic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4652" y="6471631"/>
              <a:ext cx="29450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marR="0" lvl="1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80000"/>
                <a:buFontTx/>
                <a:buNone/>
                <a:tabLst>
                  <a:tab pos="266700" algn="r"/>
                </a:tabLst>
                <a:defRPr/>
              </a:pPr>
              <a:r>
                <a:rPr kumimoji="0" lang="fr-FR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Institut Tunisien des Etudes Stratégiques (ITES)</a:t>
              </a:r>
            </a:p>
          </p:txBody>
        </p:sp>
      </p:grp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xmlns="" id="{988A474E-6643-4D91-95E4-EDD8516C30E9}"/>
              </a:ext>
            </a:extLst>
          </p:cNvPr>
          <p:cNvGraphicFramePr/>
          <p:nvPr>
            <p:extLst/>
          </p:nvPr>
        </p:nvGraphicFramePr>
        <p:xfrm>
          <a:off x="1113183" y="1096073"/>
          <a:ext cx="6811617" cy="488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672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/&gt;&lt;m_precDefaultQuarter/&gt;&lt;m_precDefaultMonth/&gt;&lt;m_precDefaultWeek/&gt;&lt;m_precDefaultDay/&gt;&lt;m_mruColor&gt;&lt;m_vecMRU length=&quot;8&quot;&gt;&lt;elem m_fUsage=&quot;8.30973745464383210000E+000&quot;&gt;&lt;m_msothmcolidx val=&quot;0&quot;/&gt;&lt;m_rgb r=&quot;ff&quot; g=&quot;75&quot; b=&quot;75&quot;/&gt;&lt;m_ppcolschidx tagver0=&quot;23004&quot; tagname0=&quot;m_ppcolschidxUNRECOGNIZED&quot; val=&quot;0&quot;/&gt;&lt;m_nBrightness val=&quot;0&quot;/&gt;&lt;/elem&gt;&lt;elem m_fUsage=&quot;1.19956567290724390000E+000&quot;&gt;&lt;m_msothmcolidx val=&quot;0&quot;/&gt;&lt;m_rgb r=&quot;f3&quot; g=&quot;60&quot; b=&quot;2e&quot;/&gt;&lt;m_ppcolschidx tagver0=&quot;23004&quot; tagname0=&quot;m_ppcolschidxUNRECOGNIZED&quot; val=&quot;0&quot;/&gt;&lt;m_nBrightness val=&quot;0&quot;/&gt;&lt;/elem&gt;&lt;elem m_fUsage=&quot;2.54186582832900130000E-001&quot;&gt;&lt;m_msothmcolidx val=&quot;0&quot;/&gt;&lt;m_rgb r=&quot;ff&quot; g=&quot;bf&quot; b=&quot;bf&quot;/&gt;&lt;m_ppcolschidx tagver0=&quot;23004&quot; tagname0=&quot;m_ppcolschidxUNRECOGNIZED&quot; val=&quot;0&quot;/&gt;&lt;m_nBrightness val=&quot;0&quot;/&gt;&lt;/elem&gt;&lt;elem m_fUsage=&quot;1.25764528170552230000E-001&quot;&gt;&lt;m_msothmcolidx val=&quot;0&quot;/&gt;&lt;m_rgb r=&quot;c8&quot; g=&quot;0&quot; b=&quot;0&quot;/&gt;&lt;m_ppcolschidx tagver0=&quot;23004&quot; tagname0=&quot;m_ppcolschidxUNRECOGNIZED&quot; val=&quot;0&quot;/&gt;&lt;m_nBrightness val=&quot;0&quot;/&gt;&lt;/elem&gt;&lt;elem m_fUsage=&quot;5.67485446823562880000E-002&quot;&gt;&lt;m_msothmcolidx val=&quot;0&quot;/&gt;&lt;m_rgb r=&quot;fb&quot; g=&quot;ac&quot; b=&quot;95&quot;/&gt;&lt;m_ppcolschidx tagver0=&quot;23004&quot; tagname0=&quot;m_ppcolschidxUNRECOGNIZED&quot; val=&quot;0&quot;/&gt;&lt;m_nBrightness val=&quot;0&quot;/&gt;&lt;/elem&gt;&lt;elem m_fUsage=&quot;3.49577922805863820000E-002&quot;&gt;&lt;m_msothmcolidx val=&quot;0&quot;/&gt;&lt;m_rgb r=&quot;0&quot; g=&quot;b0&quot; b=&quot;f0&quot;/&gt;&lt;m_ppcolschidx tagver0=&quot;23004&quot; tagname0=&quot;m_ppcolschidxUNRECOGNIZED&quot; val=&quot;0&quot;/&gt;&lt;m_nBrightness val=&quot;0&quot;/&gt;&lt;/elem&gt;&lt;elem m_fUsage=&quot;1.08984199334494040000E-002&quot;&gt;&lt;m_msothmcolidx val=&quot;0&quot;/&gt;&lt;m_rgb r=&quot;fc&quot; g=&quot;ba&quot; b=&quot;21&quot;/&gt;&lt;m_ppcolschidx tagver0=&quot;23004&quot; tagname0=&quot;m_ppcolschidxUNRECOGNIZED&quot; val=&quot;0&quot;/&gt;&lt;m_nBrightness val=&quot;0&quot;/&gt;&lt;/elem&gt;&lt;elem m_fUsage=&quot;1.87521706690474650000E-003&quot;&gt;&lt;m_msothmcolidx val=&quot;0&quot;/&gt;&lt;m_rgb r=&quot;0&quot; g=&quot;b0&quot; b=&quot;50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 BOX 5" val="[Presentation subtitle]"/>
  <p:tag name="SLIDETYPE" val="Title"/>
  <p:tag name="RECTANGLE 2" val="[Project name] - [Date]&#10;"/>
  <p:tag name="TEXT BOX 3" val="STRICTLY CONFIDENTIAL"/>
  <p:tag name="RECTANGLE 4" val="[Presentation title]"/>
  <p:tag name="RECTANGLE 5" val="[Presentation subtitle]"/>
  <p:tag name="TEXT BOX 6" val="Client’s logo&#10;if needed"/>
  <p:tag name="TEXT BOX 9" val="[DRAFT] "/>
  <p:tag name="PAG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umu consulting ppt template">
  <a:themeElements>
    <a:clrScheme name="Custom 5">
      <a:dk1>
        <a:srgbClr val="000000"/>
      </a:dk1>
      <a:lt1>
        <a:srgbClr val="FFFFFF"/>
      </a:lt1>
      <a:dk2>
        <a:srgbClr val="980F39"/>
      </a:dk2>
      <a:lt2>
        <a:srgbClr val="E51B2E"/>
      </a:lt2>
      <a:accent1>
        <a:srgbClr val="A9ABAF"/>
      </a:accent1>
      <a:accent2>
        <a:srgbClr val="B0CA91"/>
      </a:accent2>
      <a:accent3>
        <a:srgbClr val="FFFFFF"/>
      </a:accent3>
      <a:accent4>
        <a:srgbClr val="000000"/>
      </a:accent4>
      <a:accent5>
        <a:srgbClr val="86C0F1"/>
      </a:accent5>
      <a:accent6>
        <a:srgbClr val="D8D8D8"/>
      </a:accent6>
      <a:hlink>
        <a:srgbClr val="E51B2E"/>
      </a:hlink>
      <a:folHlink>
        <a:srgbClr val="B0CA91"/>
      </a:folHlink>
    </a:clrScheme>
    <a:fontScheme name="Code d'investissment">
      <a:majorFont>
        <a:latin typeface="Simplified Arabic"/>
        <a:ea typeface=""/>
        <a:cs typeface="Simplified Arabic"/>
      </a:majorFont>
      <a:minorFont>
        <a:latin typeface="Simplified Arabic"/>
        <a:ea typeface=""/>
        <a:cs typeface="Simplified Arab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40676</TotalTime>
  <Words>466</Words>
  <Application>Microsoft Macintosh PowerPoint</Application>
  <PresentationFormat>Présentation à l'écran (4:3)</PresentationFormat>
  <Paragraphs>73</Paragraphs>
  <Slides>13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Calibri</vt:lpstr>
      <vt:lpstr>Century Gothic</vt:lpstr>
      <vt:lpstr>ＭＳ Ｐゴシック</vt:lpstr>
      <vt:lpstr>Simplified Arabic</vt:lpstr>
      <vt:lpstr>Arial</vt:lpstr>
      <vt:lpstr>Numu consulting ppt template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Swicorp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Raja Boulabiar</dc:creator>
  <cp:lastModifiedBy>Utilisateur de Microsoft Office</cp:lastModifiedBy>
  <cp:revision>6911</cp:revision>
  <cp:lastPrinted>2016-06-22T05:27:44Z</cp:lastPrinted>
  <dcterms:created xsi:type="dcterms:W3CDTF">2012-11-06T13:55:01Z</dcterms:created>
  <dcterms:modified xsi:type="dcterms:W3CDTF">2018-06-26T07:50:40Z</dcterms:modified>
</cp:coreProperties>
</file>