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8" r:id="rId2"/>
    <p:sldMasterId id="2147483687" r:id="rId3"/>
    <p:sldMasterId id="2147483696" r:id="rId4"/>
    <p:sldMasterId id="2147483705" r:id="rId5"/>
    <p:sldMasterId id="2147483717" r:id="rId6"/>
    <p:sldMasterId id="2147483729" r:id="rId7"/>
  </p:sldMasterIdLst>
  <p:notesMasterIdLst>
    <p:notesMasterId r:id="rId17"/>
  </p:notesMasterIdLst>
  <p:handoutMasterIdLst>
    <p:handoutMasterId r:id="rId18"/>
  </p:handoutMasterIdLst>
  <p:sldIdLst>
    <p:sldId id="256" r:id="rId8"/>
    <p:sldId id="340" r:id="rId9"/>
    <p:sldId id="339" r:id="rId10"/>
    <p:sldId id="338" r:id="rId11"/>
    <p:sldId id="335" r:id="rId12"/>
    <p:sldId id="345" r:id="rId13"/>
    <p:sldId id="336" r:id="rId14"/>
    <p:sldId id="337" r:id="rId15"/>
    <p:sldId id="344" r:id="rId16"/>
  </p:sldIdLst>
  <p:sldSz cx="9144000" cy="6858000" type="screen4x3"/>
  <p:notesSz cx="6799263" cy="9929813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76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ceg, S.A.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FFFFE3"/>
    <a:srgbClr val="DBDDC1"/>
    <a:srgbClr val="CCFFFF"/>
    <a:srgbClr val="A3CDD2"/>
    <a:srgbClr val="92CDD2"/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00" d="100"/>
          <a:sy n="100" d="100"/>
        </p:scale>
        <p:origin x="-1638" y="216"/>
      </p:cViewPr>
      <p:guideLst>
        <p:guide orient="horz" pos="3176"/>
        <p:guide orient="horz" pos="3128"/>
        <p:guide pos="214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877" cy="49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 altLang="es-E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98" y="0"/>
            <a:ext cx="2946877" cy="49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 altLang="es-ES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135"/>
            <a:ext cx="2946877" cy="49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 altLang="es-E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98" y="9431135"/>
            <a:ext cx="2946877" cy="49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A764D5-73B8-4E7A-BB97-E8730B3A66A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51892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877" cy="49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/>
            </a:lvl1pPr>
          </a:lstStyle>
          <a:p>
            <a:endParaRPr lang="es-ES" alt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87" y="0"/>
            <a:ext cx="2945288" cy="49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/>
            </a:lvl1pPr>
          </a:lstStyle>
          <a:p>
            <a:endParaRPr lang="es-ES" alt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349"/>
            <a:ext cx="5439410" cy="446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697"/>
            <a:ext cx="2946877" cy="49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/>
            </a:lvl1pPr>
          </a:lstStyle>
          <a:p>
            <a:endParaRPr lang="es-ES" alt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87" y="9432697"/>
            <a:ext cx="2945288" cy="49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/>
            </a:lvl1pPr>
          </a:lstStyle>
          <a:p>
            <a:fld id="{FB5D04E7-41C6-4CD0-A151-540A5FF2CD5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62863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0938" cy="3721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04E7-41C6-4CD0-A151-540A5FF2CD59}" type="slidenum">
              <a:rPr lang="es-ES" altLang="es-ES" smtClean="0"/>
              <a:pPr/>
              <a:t>1</a:t>
            </a:fld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8646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8DDCD-DCDA-454E-8C2D-EB7F5B724ABC}" type="slidenum">
              <a:rPr lang="es-ES" altLang="es-ES">
                <a:solidFill>
                  <a:prstClr val="black"/>
                </a:solidFill>
              </a:rPr>
              <a:pPr/>
              <a:t>3</a:t>
            </a:fld>
            <a:endParaRPr lang="es-ES" altLang="es-ES">
              <a:solidFill>
                <a:prstClr val="black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2525" cy="37211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7B26DC-631A-4C4D-9DB3-B20D31CA519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6195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9337F2-507B-4FF9-BCBC-A59C6DB2862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8622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96088" y="188913"/>
            <a:ext cx="2239962" cy="59372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1438" y="188913"/>
            <a:ext cx="6572250" cy="59372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B01B25-DEC7-420F-BAF5-B13C26AB805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9834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White Signature"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6"/>
          <p:cNvSpPr txBox="1">
            <a:spLocks/>
          </p:cNvSpPr>
          <p:nvPr userDrawn="1"/>
        </p:nvSpPr>
        <p:spPr>
          <a:xfrm>
            <a:off x="2817628" y="861971"/>
            <a:ext cx="6081822" cy="11073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US" sz="28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2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18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Font typeface="Arial" pitchFamily="34" charset="0"/>
              <a:buNone/>
            </a:pPr>
            <a:r>
              <a:rPr lang="en-CA" sz="3200" b="1" err="1">
                <a:solidFill>
                  <a:srgbClr val="242852">
                    <a:lumMod val="50000"/>
                  </a:srgbClr>
                </a:solidFill>
              </a:rPr>
              <a:t>Estudio</a:t>
            </a:r>
            <a:r>
              <a:rPr lang="en-CA" sz="3200" b="1">
                <a:solidFill>
                  <a:srgbClr val="242852">
                    <a:lumMod val="50000"/>
                  </a:srgbClr>
                </a:solidFill>
              </a:rPr>
              <a:t> de </a:t>
            </a:r>
            <a:r>
              <a:rPr lang="en-CA" sz="3200" b="1" err="1">
                <a:solidFill>
                  <a:srgbClr val="242852">
                    <a:lumMod val="50000"/>
                  </a:srgbClr>
                </a:solidFill>
              </a:rPr>
              <a:t>Impacto</a:t>
            </a:r>
            <a:r>
              <a:rPr lang="en-CA" sz="3200" b="1">
                <a:solidFill>
                  <a:srgbClr val="242852">
                    <a:lumMod val="50000"/>
                  </a:srgbClr>
                </a:solidFill>
              </a:rPr>
              <a:t> del Enlace </a:t>
            </a:r>
            <a:r>
              <a:rPr lang="en-CA" sz="3200" b="1" err="1">
                <a:solidFill>
                  <a:srgbClr val="242852">
                    <a:lumMod val="50000"/>
                  </a:srgbClr>
                </a:solidFill>
              </a:rPr>
              <a:t>Fijo</a:t>
            </a:r>
            <a:r>
              <a:rPr lang="en-CA" sz="3200" b="1">
                <a:solidFill>
                  <a:srgbClr val="242852">
                    <a:lumMod val="50000"/>
                  </a:srgbClr>
                </a:solidFill>
              </a:rPr>
              <a:t> entre Europa y </a:t>
            </a:r>
            <a:r>
              <a:rPr lang="en-CA" sz="3200" b="1" err="1">
                <a:solidFill>
                  <a:srgbClr val="242852">
                    <a:lumMod val="50000"/>
                  </a:srgbClr>
                </a:solidFill>
              </a:rPr>
              <a:t>África</a:t>
            </a:r>
            <a:endParaRPr lang="en-CA" sz="3200" b="1">
              <a:solidFill>
                <a:srgbClr val="242852">
                  <a:lumMod val="50000"/>
                </a:srgbClr>
              </a:solidFill>
            </a:endParaRPr>
          </a:p>
          <a:p>
            <a:pPr marL="0" indent="0" fontAlgn="auto">
              <a:buClr>
                <a:prstClr val="black"/>
              </a:buClr>
              <a:buFont typeface="Arial" pitchFamily="34" charset="0"/>
              <a:buNone/>
            </a:pPr>
            <a:endParaRPr lang="en-CA" sz="2000" b="1">
              <a:solidFill>
                <a:srgbClr val="242852">
                  <a:lumMod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t="4999" r="17167" b="4999"/>
          <a:stretch/>
        </p:blipFill>
        <p:spPr bwMode="auto">
          <a:xfrm>
            <a:off x="2424222" y="1851565"/>
            <a:ext cx="6719778" cy="37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92" y="5714438"/>
            <a:ext cx="1054735" cy="53467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7349387" y="6247838"/>
            <a:ext cx="1441450" cy="3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s-ES_tradnl">
                <a:solidFill>
                  <a:srgbClr val="0F243E"/>
                </a:solidFill>
                <a:ea typeface="Times New Roman"/>
                <a:cs typeface="Times New Roman"/>
              </a:rPr>
              <a:t>SECEGSA</a:t>
            </a:r>
            <a:endParaRPr lang="es-ES_tradnl" sz="110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pic>
        <p:nvPicPr>
          <p:cNvPr id="22" name="Picture 1" descr="C:\Users\jaime.lara.fernandez\Documents\0. M&amp;A-Strategy\1. Proyectos\Secegsa\Informe de Impacto\Portadas\9491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4" r="25544"/>
          <a:stretch/>
        </p:blipFill>
        <p:spPr bwMode="auto">
          <a:xfrm>
            <a:off x="-10633" y="-10633"/>
            <a:ext cx="2434855" cy="686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63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10061"/>
            <a:ext cx="8228013" cy="2622222"/>
          </a:xfrm>
        </p:spPr>
        <p:txBody>
          <a:bodyPr lIns="0" rIns="0" anchor="b" anchorCtr="0">
            <a:noAutofit/>
          </a:bodyPr>
          <a:lstStyle>
            <a:lvl1pPr marL="0" indent="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40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/>
              <a:t>Master Divider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343043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250496"/>
            <a:ext cx="8228012" cy="48244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-231775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688975" indent="-231775">
              <a:buFont typeface="Arial" panose="020B0604020202020204" pitchFamily="34" charset="0"/>
              <a:buChar char="−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5425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146175" indent="-231775">
              <a:buFont typeface="Arial" panose="020B0604020202020204" pitchFamily="34" charset="0"/>
              <a:buChar char="›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002555"/>
            <a:ext cx="8686006" cy="0"/>
          </a:xfrm>
          <a:prstGeom prst="line">
            <a:avLst/>
          </a:prstGeom>
          <a:ln w="12700">
            <a:solidFill>
              <a:srgbClr val="AA1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1035" y="178580"/>
            <a:ext cx="8205261" cy="78555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2" name="AutoShape 2" descr="https://bspaceext.accenture.com/sites/brandspace/imagelibrary/Photographic%20Images/Rock%20Climbing2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s-ES_tradnl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AutoShape 4" descr="https://bspaceext.accenture.com/sites/brandspace/imagelibrary/Photographic%20Images/Rock%20Climbing2.jp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s-ES_tradnl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080" name="Picture 8" descr="C:\Users\jaime.lara.fernandez\Documents\0. M&amp;A-Strategy\1. Proyectos\Secegsa\Informe de Impacto\Portadas\11079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7" b="20207"/>
          <a:stretch/>
        </p:blipFill>
        <p:spPr bwMode="auto">
          <a:xfrm>
            <a:off x="0" y="-94730"/>
            <a:ext cx="9144000" cy="11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33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400" b="1">
                <a:solidFill>
                  <a:srgbClr val="359B4C"/>
                </a:solidFill>
              </a:defRPr>
            </a:lvl1pPr>
            <a:lvl2pPr marL="231775" indent="-231775">
              <a:spcBef>
                <a:spcPts val="624"/>
              </a:spcBef>
              <a:buFont typeface="Arial" pitchFamily="34" charset="0"/>
              <a:buChar char="•"/>
              <a:defRPr/>
            </a:lvl2pPr>
            <a:lvl3pPr marL="457200" indent="-231775">
              <a:buFont typeface="Arial" pitchFamily="34" charset="0"/>
              <a:buChar char="–"/>
              <a:defRPr/>
            </a:lvl3pPr>
            <a:lvl4pPr marL="688975" indent="-225425">
              <a:buFont typeface="Arial" pitchFamily="34" charset="0"/>
              <a:buChar char="•"/>
              <a:defRPr/>
            </a:lvl4pPr>
            <a:lvl5pPr marL="914400" indent="-225425"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rgbClr val="359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02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381125"/>
            <a:ext cx="4025899" cy="48244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659314" y="1381125"/>
            <a:ext cx="4025899" cy="48244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rgbClr val="359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99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2" y="1381125"/>
            <a:ext cx="4025898" cy="48244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rgbClr val="359B4C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60900" y="1381125"/>
            <a:ext cx="4025898" cy="48244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rgbClr val="359B4C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rgbClr val="359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64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rgbClr val="359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95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9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B44B5C-FD6C-4300-8943-D9C9535551E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81675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White Signature"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6"/>
          <p:cNvSpPr txBox="1">
            <a:spLocks/>
          </p:cNvSpPr>
          <p:nvPr userDrawn="1"/>
        </p:nvSpPr>
        <p:spPr>
          <a:xfrm>
            <a:off x="2817628" y="861971"/>
            <a:ext cx="6081822" cy="11073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US" sz="28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2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18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Font typeface="Arial" pitchFamily="34" charset="0"/>
              <a:buNone/>
            </a:pPr>
            <a:r>
              <a:rPr lang="en-CA" sz="3200" b="1" err="1">
                <a:solidFill>
                  <a:srgbClr val="242852">
                    <a:lumMod val="50000"/>
                  </a:srgbClr>
                </a:solidFill>
              </a:rPr>
              <a:t>Estudio</a:t>
            </a:r>
            <a:r>
              <a:rPr lang="en-CA" sz="3200" b="1">
                <a:solidFill>
                  <a:srgbClr val="242852">
                    <a:lumMod val="50000"/>
                  </a:srgbClr>
                </a:solidFill>
              </a:rPr>
              <a:t> de </a:t>
            </a:r>
            <a:r>
              <a:rPr lang="en-CA" sz="3200" b="1" err="1">
                <a:solidFill>
                  <a:srgbClr val="242852">
                    <a:lumMod val="50000"/>
                  </a:srgbClr>
                </a:solidFill>
              </a:rPr>
              <a:t>Impacto</a:t>
            </a:r>
            <a:r>
              <a:rPr lang="en-CA" sz="3200" b="1">
                <a:solidFill>
                  <a:srgbClr val="242852">
                    <a:lumMod val="50000"/>
                  </a:srgbClr>
                </a:solidFill>
              </a:rPr>
              <a:t> del Enlace </a:t>
            </a:r>
            <a:r>
              <a:rPr lang="en-CA" sz="3200" b="1" err="1">
                <a:solidFill>
                  <a:srgbClr val="242852">
                    <a:lumMod val="50000"/>
                  </a:srgbClr>
                </a:solidFill>
              </a:rPr>
              <a:t>Fijo</a:t>
            </a:r>
            <a:r>
              <a:rPr lang="en-CA" sz="3200" b="1">
                <a:solidFill>
                  <a:srgbClr val="242852">
                    <a:lumMod val="50000"/>
                  </a:srgbClr>
                </a:solidFill>
              </a:rPr>
              <a:t> entre Europa y </a:t>
            </a:r>
            <a:r>
              <a:rPr lang="en-CA" sz="3200" b="1" err="1">
                <a:solidFill>
                  <a:srgbClr val="242852">
                    <a:lumMod val="50000"/>
                  </a:srgbClr>
                </a:solidFill>
              </a:rPr>
              <a:t>África</a:t>
            </a:r>
            <a:endParaRPr lang="en-CA" sz="3200" b="1">
              <a:solidFill>
                <a:srgbClr val="242852">
                  <a:lumMod val="50000"/>
                </a:srgbClr>
              </a:solidFill>
            </a:endParaRPr>
          </a:p>
          <a:p>
            <a:pPr marL="0" indent="0" fontAlgn="auto">
              <a:buClr>
                <a:prstClr val="black"/>
              </a:buClr>
              <a:buFont typeface="Arial" pitchFamily="34" charset="0"/>
              <a:buNone/>
            </a:pPr>
            <a:endParaRPr lang="en-CA" sz="2000" b="1">
              <a:solidFill>
                <a:srgbClr val="242852">
                  <a:lumMod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t="4999" r="17167" b="4999"/>
          <a:stretch/>
        </p:blipFill>
        <p:spPr bwMode="auto">
          <a:xfrm>
            <a:off x="2424222" y="1851565"/>
            <a:ext cx="6719778" cy="37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92" y="5714438"/>
            <a:ext cx="1054735" cy="53467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7349387" y="6247838"/>
            <a:ext cx="1441450" cy="3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s-ES_tradnl">
                <a:solidFill>
                  <a:srgbClr val="0F243E"/>
                </a:solidFill>
                <a:ea typeface="Times New Roman"/>
                <a:cs typeface="Times New Roman"/>
              </a:rPr>
              <a:t>SECEGSA</a:t>
            </a:r>
            <a:endParaRPr lang="es-ES_tradnl" sz="110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pic>
        <p:nvPicPr>
          <p:cNvPr id="22" name="Picture 1" descr="C:\Users\jaime.lara.fernandez\Documents\0. M&amp;A-Strategy\1. Proyectos\Secegsa\Informe de Impacto\Portadas\9491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4" r="25544"/>
          <a:stretch/>
        </p:blipFill>
        <p:spPr bwMode="auto">
          <a:xfrm>
            <a:off x="-10633" y="-10633"/>
            <a:ext cx="2434855" cy="686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97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10061"/>
            <a:ext cx="8228013" cy="2622222"/>
          </a:xfrm>
        </p:spPr>
        <p:txBody>
          <a:bodyPr lIns="0" rIns="0" anchor="b" anchorCtr="0">
            <a:noAutofit/>
          </a:bodyPr>
          <a:lstStyle>
            <a:lvl1pPr marL="0" indent="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40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/>
              <a:t>Master Divider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192438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250496"/>
            <a:ext cx="8228012" cy="48244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-231775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688975" indent="-231775">
              <a:buFont typeface="Arial" panose="020B0604020202020204" pitchFamily="34" charset="0"/>
              <a:buChar char="−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5425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146175" indent="-231775">
              <a:buFont typeface="Arial" panose="020B0604020202020204" pitchFamily="34" charset="0"/>
              <a:buChar char="›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002555"/>
            <a:ext cx="8686006" cy="0"/>
          </a:xfrm>
          <a:prstGeom prst="line">
            <a:avLst/>
          </a:prstGeom>
          <a:ln w="12700">
            <a:solidFill>
              <a:srgbClr val="AA1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1035" y="178580"/>
            <a:ext cx="8205261" cy="78555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2" name="AutoShape 2" descr="https://bspaceext.accenture.com/sites/brandspace/imagelibrary/Photographic%20Images/Rock%20Climbing2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s-ES_tradnl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AutoShape 4" descr="https://bspaceext.accenture.com/sites/brandspace/imagelibrary/Photographic%20Images/Rock%20Climbing2.jp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s-ES_tradnl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080" name="Picture 8" descr="C:\Users\jaime.lara.fernandez\Documents\0. M&amp;A-Strategy\1. Proyectos\Secegsa\Informe de Impacto\Portadas\11079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7" b="20207"/>
          <a:stretch/>
        </p:blipFill>
        <p:spPr bwMode="auto">
          <a:xfrm>
            <a:off x="0" y="-94730"/>
            <a:ext cx="9144000" cy="11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021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400" b="1">
                <a:solidFill>
                  <a:srgbClr val="359B4C"/>
                </a:solidFill>
              </a:defRPr>
            </a:lvl1pPr>
            <a:lvl2pPr marL="231775" indent="-231775">
              <a:spcBef>
                <a:spcPts val="624"/>
              </a:spcBef>
              <a:buFont typeface="Arial" pitchFamily="34" charset="0"/>
              <a:buChar char="•"/>
              <a:defRPr/>
            </a:lvl2pPr>
            <a:lvl3pPr marL="457200" indent="-231775">
              <a:buFont typeface="Arial" pitchFamily="34" charset="0"/>
              <a:buChar char="–"/>
              <a:defRPr/>
            </a:lvl3pPr>
            <a:lvl4pPr marL="688975" indent="-225425">
              <a:buFont typeface="Arial" pitchFamily="34" charset="0"/>
              <a:buChar char="•"/>
              <a:defRPr/>
            </a:lvl4pPr>
            <a:lvl5pPr marL="914400" indent="-225425"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rgbClr val="359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4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381125"/>
            <a:ext cx="4025899" cy="48244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659314" y="1381125"/>
            <a:ext cx="4025899" cy="48244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rgbClr val="359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64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2" y="1381125"/>
            <a:ext cx="4025898" cy="48244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rgbClr val="359B4C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60900" y="1381125"/>
            <a:ext cx="4025898" cy="48244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rgbClr val="359B4C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rgbClr val="359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62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rgbClr val="359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32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38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White Signature"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6"/>
          <p:cNvSpPr txBox="1">
            <a:spLocks/>
          </p:cNvSpPr>
          <p:nvPr userDrawn="1"/>
        </p:nvSpPr>
        <p:spPr>
          <a:xfrm>
            <a:off x="2817628" y="861971"/>
            <a:ext cx="6081822" cy="11073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US" sz="28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2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18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Font typeface="Arial" pitchFamily="34" charset="0"/>
              <a:buNone/>
            </a:pPr>
            <a:r>
              <a:rPr lang="en-CA" sz="3200" b="1" err="1">
                <a:solidFill>
                  <a:srgbClr val="242852">
                    <a:lumMod val="50000"/>
                  </a:srgbClr>
                </a:solidFill>
              </a:rPr>
              <a:t>Estudio</a:t>
            </a:r>
            <a:r>
              <a:rPr lang="en-CA" sz="3200" b="1">
                <a:solidFill>
                  <a:srgbClr val="242852">
                    <a:lumMod val="50000"/>
                  </a:srgbClr>
                </a:solidFill>
              </a:rPr>
              <a:t> de </a:t>
            </a:r>
            <a:r>
              <a:rPr lang="en-CA" sz="3200" b="1" err="1">
                <a:solidFill>
                  <a:srgbClr val="242852">
                    <a:lumMod val="50000"/>
                  </a:srgbClr>
                </a:solidFill>
              </a:rPr>
              <a:t>Impacto</a:t>
            </a:r>
            <a:r>
              <a:rPr lang="en-CA" sz="3200" b="1">
                <a:solidFill>
                  <a:srgbClr val="242852">
                    <a:lumMod val="50000"/>
                  </a:srgbClr>
                </a:solidFill>
              </a:rPr>
              <a:t> del Enlace </a:t>
            </a:r>
            <a:r>
              <a:rPr lang="en-CA" sz="3200" b="1" err="1">
                <a:solidFill>
                  <a:srgbClr val="242852">
                    <a:lumMod val="50000"/>
                  </a:srgbClr>
                </a:solidFill>
              </a:rPr>
              <a:t>Fijo</a:t>
            </a:r>
            <a:r>
              <a:rPr lang="en-CA" sz="3200" b="1">
                <a:solidFill>
                  <a:srgbClr val="242852">
                    <a:lumMod val="50000"/>
                  </a:srgbClr>
                </a:solidFill>
              </a:rPr>
              <a:t> entre Europa y </a:t>
            </a:r>
            <a:r>
              <a:rPr lang="en-CA" sz="3200" b="1" err="1">
                <a:solidFill>
                  <a:srgbClr val="242852">
                    <a:lumMod val="50000"/>
                  </a:srgbClr>
                </a:solidFill>
              </a:rPr>
              <a:t>África</a:t>
            </a:r>
            <a:endParaRPr lang="en-CA" sz="3200" b="1">
              <a:solidFill>
                <a:srgbClr val="242852">
                  <a:lumMod val="50000"/>
                </a:srgbClr>
              </a:solidFill>
            </a:endParaRPr>
          </a:p>
          <a:p>
            <a:pPr marL="0" indent="0" fontAlgn="auto">
              <a:buClr>
                <a:prstClr val="black"/>
              </a:buClr>
              <a:buFont typeface="Arial" pitchFamily="34" charset="0"/>
              <a:buNone/>
            </a:pPr>
            <a:endParaRPr lang="en-CA" sz="2000" b="1">
              <a:solidFill>
                <a:srgbClr val="242852">
                  <a:lumMod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t="4999" r="17167" b="4999"/>
          <a:stretch/>
        </p:blipFill>
        <p:spPr bwMode="auto">
          <a:xfrm>
            <a:off x="2424222" y="1851565"/>
            <a:ext cx="6719778" cy="37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92" y="5714438"/>
            <a:ext cx="1054735" cy="53467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7349387" y="6247838"/>
            <a:ext cx="1441450" cy="3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s-ES_tradnl">
                <a:solidFill>
                  <a:srgbClr val="0F243E"/>
                </a:solidFill>
                <a:ea typeface="Times New Roman"/>
                <a:cs typeface="Times New Roman"/>
              </a:rPr>
              <a:t>SECEGSA</a:t>
            </a:r>
            <a:endParaRPr lang="es-ES_tradnl" sz="110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pic>
        <p:nvPicPr>
          <p:cNvPr id="22" name="Picture 1" descr="C:\Users\jaime.lara.fernandez\Documents\0. M&amp;A-Strategy\1. Proyectos\Secegsa\Informe de Impacto\Portadas\9491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4" r="25544"/>
          <a:stretch/>
        </p:blipFill>
        <p:spPr bwMode="auto">
          <a:xfrm>
            <a:off x="-10633" y="-10633"/>
            <a:ext cx="2434855" cy="686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693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10061"/>
            <a:ext cx="8228013" cy="2622222"/>
          </a:xfrm>
        </p:spPr>
        <p:txBody>
          <a:bodyPr lIns="0" rIns="0" anchor="b" anchorCtr="0">
            <a:noAutofit/>
          </a:bodyPr>
          <a:lstStyle>
            <a:lvl1pPr marL="0" indent="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40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/>
              <a:t>Master Divider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60258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8F7931-13DE-4851-8529-F0506E4CF31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3919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250496"/>
            <a:ext cx="8228012" cy="48244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-231775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688975" indent="-231775">
              <a:buFont typeface="Arial" panose="020B0604020202020204" pitchFamily="34" charset="0"/>
              <a:buChar char="−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5425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146175" indent="-231775">
              <a:buFont typeface="Arial" panose="020B0604020202020204" pitchFamily="34" charset="0"/>
              <a:buChar char="›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002555"/>
            <a:ext cx="8686006" cy="0"/>
          </a:xfrm>
          <a:prstGeom prst="line">
            <a:avLst/>
          </a:prstGeom>
          <a:ln w="12700">
            <a:solidFill>
              <a:srgbClr val="AA1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1035" y="178580"/>
            <a:ext cx="8205261" cy="78555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2" name="AutoShape 2" descr="https://bspaceext.accenture.com/sites/brandspace/imagelibrary/Photographic%20Images/Rock%20Climbing2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s-ES_tradnl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AutoShape 4" descr="https://bspaceext.accenture.com/sites/brandspace/imagelibrary/Photographic%20Images/Rock%20Climbing2.jp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s-ES_tradnl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080" name="Picture 8" descr="C:\Users\jaime.lara.fernandez\Documents\0. M&amp;A-Strategy\1. Proyectos\Secegsa\Informe de Impacto\Portadas\11079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7" b="20207"/>
          <a:stretch/>
        </p:blipFill>
        <p:spPr bwMode="auto">
          <a:xfrm>
            <a:off x="0" y="-94730"/>
            <a:ext cx="9144000" cy="11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9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400" b="1">
                <a:solidFill>
                  <a:srgbClr val="359B4C"/>
                </a:solidFill>
              </a:defRPr>
            </a:lvl1pPr>
            <a:lvl2pPr marL="231775" indent="-231775">
              <a:spcBef>
                <a:spcPts val="624"/>
              </a:spcBef>
              <a:buFont typeface="Arial" pitchFamily="34" charset="0"/>
              <a:buChar char="•"/>
              <a:defRPr/>
            </a:lvl2pPr>
            <a:lvl3pPr marL="457200" indent="-231775">
              <a:buFont typeface="Arial" pitchFamily="34" charset="0"/>
              <a:buChar char="–"/>
              <a:defRPr/>
            </a:lvl3pPr>
            <a:lvl4pPr marL="688975" indent="-225425">
              <a:buFont typeface="Arial" pitchFamily="34" charset="0"/>
              <a:buChar char="•"/>
              <a:defRPr/>
            </a:lvl4pPr>
            <a:lvl5pPr marL="914400" indent="-225425"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rgbClr val="359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52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381125"/>
            <a:ext cx="4025899" cy="48244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659314" y="1381125"/>
            <a:ext cx="4025899" cy="48244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rgbClr val="359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81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2" y="1381125"/>
            <a:ext cx="4025898" cy="48244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rgbClr val="359B4C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60900" y="1381125"/>
            <a:ext cx="4025898" cy="48244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rgbClr val="359B4C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rgbClr val="359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54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rgbClr val="359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47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92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8CDAD3-DB2E-4CE3-8AE7-70AF7C2C88B2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14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8216BE-8188-4F38-AF78-3BFF56DADA3C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68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62B0CF-381B-4E31-8B33-037C9E713415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2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8" y="1341438"/>
            <a:ext cx="4405312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9150" y="1341438"/>
            <a:ext cx="44069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256037-F928-453B-9D87-273EDF937E4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1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1438" y="1341438"/>
            <a:ext cx="4405312" cy="4784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41438"/>
            <a:ext cx="4406900" cy="4784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F64980-DAA6-4FE4-9603-2719B39F3E0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107111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F2D7F2-4037-4B44-BD69-76B4432800D5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49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EDCE20-0456-4A57-B58B-4293B3D63B83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12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E711D8-ADC2-408B-A69B-438C95B9F24D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21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0422F3-A629-4E8D-8C5C-B80BC03A7AD6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347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1199E2-A6AD-4F94-90F7-0E7128BD7A05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08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C3181B-0875-48D1-AB42-39211DAD9D95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28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96088" y="188913"/>
            <a:ext cx="2239962" cy="59372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438" y="188913"/>
            <a:ext cx="6572250" cy="59372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19E05E-A46D-4A9A-8718-706324C08B7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940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8CDAD3-DB2E-4CE3-8AE7-70AF7C2C88B2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239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8216BE-8188-4F38-AF78-3BFF56DADA3C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16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62B0CF-381B-4E31-8B33-037C9E713415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8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DD120B-BA95-49DC-A2EE-7DD92799E37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2850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8" y="1341438"/>
            <a:ext cx="4405312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9150" y="1341438"/>
            <a:ext cx="44069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256037-F928-453B-9D87-273EDF937E4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94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F2D7F2-4037-4B44-BD69-76B4432800D5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02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EDCE20-0456-4A57-B58B-4293B3D63B83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351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E711D8-ADC2-408B-A69B-438C95B9F24D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4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0422F3-A629-4E8D-8C5C-B80BC03A7AD6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57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1199E2-A6AD-4F94-90F7-0E7128BD7A05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74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C3181B-0875-48D1-AB42-39211DAD9D95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89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96088" y="188913"/>
            <a:ext cx="2239962" cy="59372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438" y="188913"/>
            <a:ext cx="6572250" cy="59372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19E05E-A46D-4A9A-8718-706324C08B7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35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8CDAD3-DB2E-4CE3-8AE7-70AF7C2C88B2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27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8216BE-8188-4F38-AF78-3BFF56DADA3C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1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93DD68-CD44-4A12-A795-9E0EF1F214A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97380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62B0CF-381B-4E31-8B33-037C9E713415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910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8" y="1341438"/>
            <a:ext cx="4405312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9150" y="1341438"/>
            <a:ext cx="44069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256037-F928-453B-9D87-273EDF937E4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721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F2D7F2-4037-4B44-BD69-76B4432800D5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766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EDCE20-0456-4A57-B58B-4293B3D63B83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026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E711D8-ADC2-408B-A69B-438C95B9F24D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531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0422F3-A629-4E8D-8C5C-B80BC03A7AD6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86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1199E2-A6AD-4F94-90F7-0E7128BD7A05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708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C3181B-0875-48D1-AB42-39211DAD9D95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963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96088" y="188913"/>
            <a:ext cx="2239962" cy="59372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438" y="188913"/>
            <a:ext cx="6572250" cy="59372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19E05E-A46D-4A9A-8718-706324C08B7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4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3BABEC-156C-45C2-9335-E574A17503E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0794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EB0F7-7EFB-4D83-9DFE-DE55B255493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1540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BAC0F7-06AA-49B2-A7C0-0ADE93C8FF1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4774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i5.ebayimg.com/02/i/07/8c/ae/d6_1_b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historia-es.com/images/bandera1024.jp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7.xml"/><Relationship Id="rId16" Type="http://schemas.openxmlformats.org/officeDocument/2006/relationships/hyperlink" Target="http://i5.ebayimg.com/02/i/07/8c/ae/d6_1_b.JPG" TargetMode="Externa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hyperlink" Target="http://www.historia-es.com/images/bandera1024.jpg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8.xml"/><Relationship Id="rId16" Type="http://schemas.openxmlformats.org/officeDocument/2006/relationships/hyperlink" Target="http://i5.ebayimg.com/02/i/07/8c/ae/d6_1_b.JPG" TargetMode="Externa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hyperlink" Target="http://www.historia-es.com/images/bandera1024.jpg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9.xml"/><Relationship Id="rId16" Type="http://schemas.openxmlformats.org/officeDocument/2006/relationships/hyperlink" Target="http://i5.ebayimg.com/02/i/07/8c/ae/d6_1_b.JPG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hyperlink" Target="http://www.historia-es.com/images/bandera1024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ort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6868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1341438"/>
            <a:ext cx="8964612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pic>
        <p:nvPicPr>
          <p:cNvPr id="1033" name="Picture 9" descr="bandera1024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308725"/>
            <a:ext cx="760413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6_1_b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308725"/>
            <a:ext cx="760412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/>
            </a:lvl1pPr>
          </a:lstStyle>
          <a:p>
            <a:fld id="{CC2A877D-CD8F-4E2D-86F2-ADB918476E4A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81125"/>
            <a:ext cx="8228012" cy="4824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1035" y="170122"/>
            <a:ext cx="8205261" cy="7855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838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31775" algn="l" defTabSz="914400" rtl="0" eaLnBrk="1" latinLnBrk="0" hangingPunct="1">
        <a:lnSpc>
          <a:spcPct val="100000"/>
        </a:lnSpc>
        <a:spcBef>
          <a:spcPts val="624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lnSpc>
          <a:spcPct val="100000"/>
        </a:lnSpc>
        <a:spcBef>
          <a:spcPts val="576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0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lnSpc>
          <a:spcPct val="100000"/>
        </a:lnSpc>
        <a:spcBef>
          <a:spcPts val="528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18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lnSpc>
          <a:spcPct val="100000"/>
        </a:lnSpc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6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81125"/>
            <a:ext cx="8228012" cy="4824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1035" y="170122"/>
            <a:ext cx="8205261" cy="7855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376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31775" algn="l" defTabSz="914400" rtl="0" eaLnBrk="1" latinLnBrk="0" hangingPunct="1">
        <a:lnSpc>
          <a:spcPct val="100000"/>
        </a:lnSpc>
        <a:spcBef>
          <a:spcPts val="624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lnSpc>
          <a:spcPct val="100000"/>
        </a:lnSpc>
        <a:spcBef>
          <a:spcPts val="576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0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lnSpc>
          <a:spcPct val="100000"/>
        </a:lnSpc>
        <a:spcBef>
          <a:spcPts val="528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18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lnSpc>
          <a:spcPct val="100000"/>
        </a:lnSpc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6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81125"/>
            <a:ext cx="8228012" cy="4824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1035" y="170122"/>
            <a:ext cx="8205261" cy="7855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809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31775" algn="l" defTabSz="914400" rtl="0" eaLnBrk="1" latinLnBrk="0" hangingPunct="1">
        <a:lnSpc>
          <a:spcPct val="100000"/>
        </a:lnSpc>
        <a:spcBef>
          <a:spcPts val="624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lnSpc>
          <a:spcPct val="100000"/>
        </a:lnSpc>
        <a:spcBef>
          <a:spcPts val="576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0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lnSpc>
          <a:spcPct val="100000"/>
        </a:lnSpc>
        <a:spcBef>
          <a:spcPts val="528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18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lnSpc>
          <a:spcPct val="100000"/>
        </a:lnSpc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6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ort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6868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1341438"/>
            <a:ext cx="8964612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pic>
        <p:nvPicPr>
          <p:cNvPr id="1033" name="Picture 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308725"/>
            <a:ext cx="760413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308725"/>
            <a:ext cx="760412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/>
            </a:lvl1pPr>
          </a:lstStyle>
          <a:p>
            <a:fld id="{8685343F-70C1-41A5-A24A-FFB9F3D1D7F8}" type="slidenum">
              <a:rPr lang="es-ES" altLang="es-ES">
                <a:solidFill>
                  <a:srgbClr val="000000"/>
                </a:solidFill>
                <a:latin typeface="Arial" charset="0"/>
              </a:rPr>
              <a:pPr/>
              <a:t>‹Nº›</a:t>
            </a:fld>
            <a:endParaRPr lang="es-ES" altLang="es-E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2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ort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6868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1341438"/>
            <a:ext cx="8964612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pic>
        <p:nvPicPr>
          <p:cNvPr id="1033" name="Picture 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308725"/>
            <a:ext cx="760413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308725"/>
            <a:ext cx="760412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/>
            </a:lvl1pPr>
          </a:lstStyle>
          <a:p>
            <a:fld id="{8685343F-70C1-41A5-A24A-FFB9F3D1D7F8}" type="slidenum">
              <a:rPr lang="es-ES" altLang="es-ES">
                <a:solidFill>
                  <a:srgbClr val="000000"/>
                </a:solidFill>
                <a:latin typeface="Arial" charset="0"/>
              </a:rPr>
              <a:pPr/>
              <a:t>‹Nº›</a:t>
            </a:fld>
            <a:endParaRPr lang="es-ES" altLang="es-E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ort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6868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1341438"/>
            <a:ext cx="8964612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pic>
        <p:nvPicPr>
          <p:cNvPr id="1033" name="Picture 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308725"/>
            <a:ext cx="760413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308725"/>
            <a:ext cx="760412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/>
            </a:lvl1pPr>
          </a:lstStyle>
          <a:p>
            <a:fld id="{8685343F-70C1-41A5-A24A-FFB9F3D1D7F8}" type="slidenum">
              <a:rPr lang="es-ES" altLang="es-ES">
                <a:solidFill>
                  <a:srgbClr val="000000"/>
                </a:solidFill>
                <a:latin typeface="Arial" charset="0"/>
              </a:rPr>
              <a:pPr/>
              <a:t>‹Nº›</a:t>
            </a:fld>
            <a:endParaRPr lang="es-ES" altLang="es-E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6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.jpe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9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3628" y="2492896"/>
            <a:ext cx="6696744" cy="1872208"/>
          </a:xfrm>
        </p:spPr>
        <p:txBody>
          <a:bodyPr anchor="ctr"/>
          <a:lstStyle/>
          <a:p>
            <a:r>
              <a:rPr lang="en-GB" altLang="es-ES" sz="2800" dirty="0" err="1"/>
              <a:t>Présentation</a:t>
            </a:r>
            <a:r>
              <a:rPr lang="en-GB" altLang="es-ES" sz="2800" dirty="0"/>
              <a:t> du </a:t>
            </a:r>
            <a:r>
              <a:rPr lang="en-GB" altLang="es-ES" sz="2800" dirty="0" err="1"/>
              <a:t>Projet</a:t>
            </a:r>
            <a:r>
              <a:rPr lang="en-GB" altLang="es-ES" sz="2800" dirty="0"/>
              <a:t> de la Liaison Fixe à travers le </a:t>
            </a:r>
            <a:r>
              <a:rPr lang="en-GB" altLang="es-ES" sz="2800" dirty="0" err="1"/>
              <a:t>Détroit</a:t>
            </a:r>
            <a:r>
              <a:rPr lang="en-GB" altLang="es-ES" sz="2800" dirty="0"/>
              <a:t> de Gibraltar</a:t>
            </a:r>
            <a:endParaRPr lang="es-ES" altLang="es-ES" sz="2800" dirty="0"/>
          </a:p>
        </p:txBody>
      </p:sp>
      <p:sp>
        <p:nvSpPr>
          <p:cNvPr id="3" name="Rectángulo 2"/>
          <p:cNvSpPr/>
          <p:nvPr/>
        </p:nvSpPr>
        <p:spPr bwMode="auto">
          <a:xfrm>
            <a:off x="25410" y="6309320"/>
            <a:ext cx="1522254" cy="5486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" y="6181899"/>
            <a:ext cx="1262864" cy="6406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785225" cy="1152525"/>
          </a:xfrm>
        </p:spPr>
        <p:txBody>
          <a:bodyPr/>
          <a:lstStyle/>
          <a:p>
            <a:r>
              <a:rPr lang="fr-FR" altLang="es-ES" dirty="0"/>
              <a:t>Cadre du Projet 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628775"/>
            <a:ext cx="8964612" cy="4392613"/>
          </a:xfrm>
          <a:noFill/>
          <a:ln/>
        </p:spPr>
        <p:txBody>
          <a:bodyPr/>
          <a:lstStyle/>
          <a:p>
            <a:pPr marL="381000" indent="-381000" algn="l">
              <a:lnSpc>
                <a:spcPct val="90000"/>
              </a:lnSpc>
              <a:buFontTx/>
              <a:buChar char="•"/>
            </a:pPr>
            <a:r>
              <a:rPr lang="fr-FR" altLang="es-ES" sz="2000" dirty="0"/>
              <a:t>En coopération entre le Maroc et l’Espagne:</a:t>
            </a:r>
          </a:p>
          <a:p>
            <a:pPr algn="l">
              <a:lnSpc>
                <a:spcPct val="90000"/>
              </a:lnSpc>
            </a:pPr>
            <a:endParaRPr lang="fr-FR" altLang="es-ES" sz="2000" dirty="0"/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fr-FR" altLang="es-ES" sz="1800" b="1" dirty="0"/>
              <a:t>Accords de coopération scientifique et technique de 1980 et 1989: Création de 2 Sociétés étatiques coiffées par un Comité Mixte. 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fr-FR" altLang="es-ES" sz="1800" b="1" dirty="0"/>
              <a:t>De nombreuses études dans trois domaines d’activité: environnement physique, ingénierie et volet socio-économique.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fr-FR" altLang="es-ES" sz="1800" b="1" dirty="0"/>
              <a:t>Promotion de la recherche scientifique et technique entre les instituts nationaux des deux pays et au niveau de la communauté internationale</a:t>
            </a:r>
            <a:r>
              <a:rPr lang="fr-FR" altLang="es-ES" sz="1800" dirty="0"/>
              <a:t>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B22615A-FEB4-4FD7-8595-FE85E6A9A706}"/>
              </a:ext>
            </a:extLst>
          </p:cNvPr>
          <p:cNvSpPr/>
          <p:nvPr/>
        </p:nvSpPr>
        <p:spPr bwMode="auto">
          <a:xfrm>
            <a:off x="0" y="6309320"/>
            <a:ext cx="1547664" cy="5486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542F319-F94C-49AF-8964-53F26A9C5F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" y="6181899"/>
            <a:ext cx="1262864" cy="6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3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476672"/>
            <a:ext cx="8132763" cy="504825"/>
          </a:xfrm>
        </p:spPr>
        <p:txBody>
          <a:bodyPr/>
          <a:lstStyle/>
          <a:p>
            <a:r>
              <a:rPr lang="fr-FR" altLang="es-ES" sz="2800" dirty="0"/>
              <a:t> </a:t>
            </a:r>
            <a:r>
              <a:rPr lang="fr-FR" altLang="es-ES" sz="2800" dirty="0">
                <a:solidFill>
                  <a:srgbClr val="C00000"/>
                </a:solidFill>
              </a:rPr>
              <a:t>Le tracé du tunnel : </a:t>
            </a:r>
            <a:br>
              <a:rPr lang="fr-FR" altLang="es-ES" sz="2800" dirty="0">
                <a:solidFill>
                  <a:srgbClr val="C00000"/>
                </a:solidFill>
              </a:rPr>
            </a:br>
            <a:r>
              <a:rPr lang="fr-FR" altLang="es-ES" sz="2800" dirty="0">
                <a:solidFill>
                  <a:srgbClr val="C00000"/>
                </a:solidFill>
              </a:rPr>
              <a:t>deux couloirs envisagés </a:t>
            </a:r>
            <a:endParaRPr lang="es-ES" altLang="es-ES" sz="2800" dirty="0">
              <a:solidFill>
                <a:srgbClr val="C00000"/>
              </a:solidFill>
            </a:endParaRPr>
          </a:p>
        </p:txBody>
      </p:sp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3074988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341438"/>
            <a:ext cx="2160587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6613" name="Group 5"/>
          <p:cNvGrpSpPr>
            <a:grpSpLocks/>
          </p:cNvGrpSpPr>
          <p:nvPr/>
        </p:nvGrpSpPr>
        <p:grpSpPr bwMode="auto">
          <a:xfrm>
            <a:off x="3203575" y="2133600"/>
            <a:ext cx="3097213" cy="2763838"/>
            <a:chOff x="3651" y="799"/>
            <a:chExt cx="1951" cy="1741"/>
          </a:xfrm>
        </p:grpSpPr>
        <p:pic>
          <p:nvPicPr>
            <p:cNvPr id="19661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799"/>
              <a:ext cx="1926" cy="1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6615" name="Text Box 7"/>
            <p:cNvSpPr txBox="1">
              <a:spLocks noChangeArrowheads="1"/>
            </p:cNvSpPr>
            <p:nvPr/>
          </p:nvSpPr>
          <p:spPr bwMode="auto">
            <a:xfrm>
              <a:off x="4785" y="1525"/>
              <a:ext cx="817" cy="23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1"/>
              <a:r>
                <a:rPr lang="fr-FR" altLang="es-E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Canon du Détroit</a:t>
              </a:r>
            </a:p>
            <a:p>
              <a:pPr algn="l"/>
              <a:endParaRPr lang="fr-FR" altLang="es-E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6616" name="Text Box 8"/>
            <p:cNvSpPr txBox="1">
              <a:spLocks noChangeArrowheads="1"/>
            </p:cNvSpPr>
            <p:nvPr/>
          </p:nvSpPr>
          <p:spPr bwMode="auto">
            <a:xfrm>
              <a:off x="3787" y="1616"/>
              <a:ext cx="435" cy="23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fr-FR" altLang="es-E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Seuil du     Détroit</a:t>
              </a:r>
              <a:endParaRPr lang="fr-FR" altLang="es-ES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107950" y="2708275"/>
            <a:ext cx="3024188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fr-FR" altLang="es-ES" b="1" dirty="0">
                <a:solidFill>
                  <a:srgbClr val="000099"/>
                </a:solidFill>
              </a:rPr>
              <a:t>   Le  " </a:t>
            </a:r>
            <a:r>
              <a:rPr lang="fr-FR" altLang="es-ES" b="1" i="1" dirty="0">
                <a:solidFill>
                  <a:srgbClr val="000099"/>
                </a:solidFill>
              </a:rPr>
              <a:t>Seuil  du Détroit</a:t>
            </a:r>
            <a:r>
              <a:rPr lang="fr-FR" altLang="es-ES" b="1" dirty="0">
                <a:solidFill>
                  <a:srgbClr val="000099"/>
                </a:solidFill>
              </a:rPr>
              <a:t> " entre  Cap </a:t>
            </a:r>
            <a:r>
              <a:rPr lang="fr-FR" altLang="es-ES" b="1" dirty="0" err="1">
                <a:solidFill>
                  <a:srgbClr val="000099"/>
                </a:solidFill>
              </a:rPr>
              <a:t>Malabata</a:t>
            </a:r>
            <a:r>
              <a:rPr lang="fr-FR" altLang="es-ES" b="1" dirty="0">
                <a:solidFill>
                  <a:srgbClr val="000099"/>
                </a:solidFill>
              </a:rPr>
              <a:t> et  Punta  Paloma, est la route la moins profonde entre les deux rives. 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fr-FR" altLang="es-ES" b="1" dirty="0">
                <a:solidFill>
                  <a:srgbClr val="000099"/>
                </a:solidFill>
              </a:rPr>
              <a:t>longueur entre rives: 28 km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fr-FR" altLang="es-ES" b="1" dirty="0">
                <a:solidFill>
                  <a:srgbClr val="000099"/>
                </a:solidFill>
              </a:rPr>
              <a:t>Profondeur maximale: environ 300  m.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6113463" y="2708275"/>
            <a:ext cx="3030537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fr-FR" altLang="es-ES" b="1">
                <a:solidFill>
                  <a:srgbClr val="000099"/>
                </a:solidFill>
              </a:rPr>
              <a:t>   Le "</a:t>
            </a:r>
            <a:r>
              <a:rPr lang="fr-FR" altLang="es-ES" b="1" i="1">
                <a:solidFill>
                  <a:srgbClr val="000099"/>
                </a:solidFill>
              </a:rPr>
              <a:t>Caňon du Détroit</a:t>
            </a:r>
            <a:r>
              <a:rPr lang="fr-FR" altLang="es-ES" b="1">
                <a:solidFill>
                  <a:srgbClr val="000099"/>
                </a:solidFill>
              </a:rPr>
              <a:t>", entre Cap Cirès et Punta Canales, est la route  la plus  courte  entre  les deux rives: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fr-FR" altLang="es-ES" b="1">
                <a:solidFill>
                  <a:srgbClr val="000099"/>
                </a:solidFill>
              </a:rPr>
              <a:t>Longueur entre rives: 14km 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fr-FR" altLang="es-ES" b="1">
                <a:solidFill>
                  <a:srgbClr val="000099"/>
                </a:solidFill>
              </a:rPr>
              <a:t>Profondeur maximale: de l’ordre de 900 m ; 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1042988" y="5300663"/>
            <a:ext cx="7273925" cy="739775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s-ES" sz="2000" b="1">
                <a:solidFill>
                  <a:srgbClr val="333399"/>
                </a:solidFill>
                <a:latin typeface="Arial" charset="0"/>
              </a:rPr>
              <a:t>Le </a:t>
            </a:r>
            <a:r>
              <a:rPr lang="fr-FR" altLang="es-ES" sz="1800" b="1">
                <a:solidFill>
                  <a:srgbClr val="000099"/>
                </a:solidFill>
                <a:latin typeface="Arial" charset="0"/>
              </a:rPr>
              <a:t>" </a:t>
            </a:r>
            <a:r>
              <a:rPr lang="fr-FR" altLang="es-ES" sz="1800" b="1" i="1">
                <a:solidFill>
                  <a:srgbClr val="000099"/>
                </a:solidFill>
                <a:latin typeface="Arial" charset="0"/>
              </a:rPr>
              <a:t>Seuil  du Détroit</a:t>
            </a:r>
            <a:r>
              <a:rPr lang="fr-FR" altLang="es-ES" sz="1800" b="1">
                <a:solidFill>
                  <a:srgbClr val="000099"/>
                </a:solidFill>
                <a:latin typeface="Arial" charset="0"/>
              </a:rPr>
              <a:t> "</a:t>
            </a:r>
            <a:r>
              <a:rPr lang="fr-FR" altLang="es-ES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es-ES" sz="2000" b="1">
                <a:solidFill>
                  <a:srgbClr val="333399"/>
                </a:solidFill>
                <a:latin typeface="Arial" charset="0"/>
              </a:rPr>
              <a:t>présente la meilleure combinaison entre distance et profondeur pour l’implantation du tunnel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C17CA301-428E-479C-B6FA-7FB387D40438}"/>
              </a:ext>
            </a:extLst>
          </p:cNvPr>
          <p:cNvSpPr/>
          <p:nvPr/>
        </p:nvSpPr>
        <p:spPr bwMode="auto">
          <a:xfrm>
            <a:off x="0" y="6309320"/>
            <a:ext cx="1547664" cy="5486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2C1DC07-9583-4267-BB06-26E8FA8BCA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" y="6181899"/>
            <a:ext cx="1262864" cy="6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5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 b="1">
                <a:solidFill>
                  <a:srgbClr val="990033"/>
                </a:solidFill>
                <a:latin typeface="Arial" charset="0"/>
              </a:defRPr>
            </a:lvl1pPr>
            <a:lvl2pPr>
              <a:defRPr sz="3200" b="1">
                <a:solidFill>
                  <a:srgbClr val="990033"/>
                </a:solidFill>
                <a:latin typeface="Arial" charset="0"/>
              </a:defRPr>
            </a:lvl2pPr>
            <a:lvl3pPr>
              <a:defRPr sz="3200" b="1">
                <a:solidFill>
                  <a:srgbClr val="990033"/>
                </a:solidFill>
                <a:latin typeface="Arial" charset="0"/>
              </a:defRPr>
            </a:lvl3pPr>
            <a:lvl4pPr>
              <a:defRPr sz="3200" b="1">
                <a:solidFill>
                  <a:srgbClr val="990033"/>
                </a:solidFill>
                <a:latin typeface="Arial" charset="0"/>
              </a:defRPr>
            </a:lvl4pPr>
            <a:lvl5pPr>
              <a:defRPr sz="3200" b="1">
                <a:solidFill>
                  <a:srgbClr val="990033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33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33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33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33"/>
                </a:solidFill>
                <a:latin typeface="Arial" charset="0"/>
              </a:defRPr>
            </a:lvl9pPr>
          </a:lstStyle>
          <a:p>
            <a:r>
              <a:rPr lang="fr-FR" altLang="es-ES" sz="2800" dirty="0"/>
              <a:t>Caractéristiques de l’alternative de base</a:t>
            </a:r>
            <a:endParaRPr lang="es-ES" altLang="es-ES" sz="2800" dirty="0"/>
          </a:p>
        </p:txBody>
      </p:sp>
      <p:pic>
        <p:nvPicPr>
          <p:cNvPr id="18639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014413"/>
            <a:ext cx="5038725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422" name="Text Box 54"/>
          <p:cNvSpPr txBox="1">
            <a:spLocks noChangeArrowheads="1"/>
          </p:cNvSpPr>
          <p:nvPr/>
        </p:nvSpPr>
        <p:spPr bwMode="auto">
          <a:xfrm>
            <a:off x="0" y="1252538"/>
            <a:ext cx="4211638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s-ES" sz="1800" b="1" u="sng">
                <a:solidFill>
                  <a:srgbClr val="333399"/>
                </a:solidFill>
              </a:rPr>
              <a:t>Section longitudinale :</a:t>
            </a:r>
          </a:p>
          <a:p>
            <a:pPr>
              <a:buFontTx/>
              <a:buChar char="-"/>
            </a:pPr>
            <a:r>
              <a:rPr lang="fr-FR" altLang="es-ES" b="1">
                <a:solidFill>
                  <a:srgbClr val="333399"/>
                </a:solidFill>
              </a:rPr>
              <a:t>Distance entre gares terminales: 42km</a:t>
            </a:r>
          </a:p>
          <a:p>
            <a:pPr>
              <a:buFontTx/>
              <a:buChar char="-"/>
            </a:pPr>
            <a:r>
              <a:rPr lang="fr-FR" altLang="es-ES" b="1">
                <a:solidFill>
                  <a:srgbClr val="333399"/>
                </a:solidFill>
              </a:rPr>
              <a:t>Longueur totale du tunnel : 38,7 km ;</a:t>
            </a:r>
          </a:p>
          <a:p>
            <a:r>
              <a:rPr lang="fr-FR" altLang="es-ES" b="1">
                <a:solidFill>
                  <a:srgbClr val="333399"/>
                </a:solidFill>
              </a:rPr>
              <a:t>-  Longueur du tunnel sous marin: 27,7</a:t>
            </a:r>
            <a:r>
              <a:rPr lang="fr-FR" altLang="es-ES" sz="1400" b="1">
                <a:solidFill>
                  <a:srgbClr val="333399"/>
                </a:solidFill>
              </a:rPr>
              <a:t>km</a:t>
            </a:r>
          </a:p>
          <a:p>
            <a:r>
              <a:rPr lang="fr-FR" altLang="es-ES" b="1">
                <a:solidFill>
                  <a:srgbClr val="333399"/>
                </a:solidFill>
              </a:rPr>
              <a:t>-  Couverture minimale au point le plus bas : 175m sous 300m d’eau</a:t>
            </a:r>
          </a:p>
          <a:p>
            <a:pPr>
              <a:buFontTx/>
              <a:buChar char="-"/>
            </a:pPr>
            <a:r>
              <a:rPr lang="fr-FR" altLang="es-ES" b="1">
                <a:solidFill>
                  <a:srgbClr val="333399"/>
                </a:solidFill>
              </a:rPr>
              <a:t>Pente : 30‰</a:t>
            </a:r>
            <a:r>
              <a:rPr lang="fr-FR" altLang="es-ES" b="1">
                <a:solidFill>
                  <a:srgbClr val="00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r-FR" altLang="es-ES" b="1">
                <a:solidFill>
                  <a:srgbClr val="333399"/>
                </a:solidFill>
              </a:rPr>
              <a:t>Zone d’arrêt sécurisée (ZAS) au milieu</a:t>
            </a:r>
          </a:p>
          <a:p>
            <a:pPr>
              <a:buFontTx/>
              <a:buChar char="-"/>
            </a:pPr>
            <a:r>
              <a:rPr lang="fr-FR" altLang="es-ES" b="1">
                <a:solidFill>
                  <a:srgbClr val="333399"/>
                </a:solidFill>
              </a:rPr>
              <a:t>Une gare terminale sur chaque rive</a:t>
            </a:r>
          </a:p>
          <a:p>
            <a:pPr>
              <a:buFontTx/>
              <a:buChar char="-"/>
            </a:pPr>
            <a:endParaRPr lang="fr-FR" altLang="es-ES" b="1">
              <a:solidFill>
                <a:srgbClr val="333399"/>
              </a:solidFill>
            </a:endParaRPr>
          </a:p>
          <a:p>
            <a:r>
              <a:rPr lang="fr-FR" altLang="es-ES" sz="1800" b="1" u="sng">
                <a:solidFill>
                  <a:srgbClr val="333399"/>
                </a:solidFill>
              </a:rPr>
              <a:t>Section transversale en 1ère phase</a:t>
            </a:r>
            <a:r>
              <a:rPr lang="fr-FR" altLang="es-ES" b="1">
                <a:solidFill>
                  <a:srgbClr val="333399"/>
                </a:solidFill>
              </a:rPr>
              <a:t>:</a:t>
            </a:r>
            <a:endParaRPr lang="fr-FR" altLang="es-ES" b="1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FR" altLang="es-ES" b="1">
                <a:solidFill>
                  <a:srgbClr val="333399"/>
                </a:solidFill>
              </a:rPr>
              <a:t>Une galerie ferroviaire à voie unique: Ø 7,5 m , </a:t>
            </a:r>
          </a:p>
          <a:p>
            <a:pPr>
              <a:buFontTx/>
              <a:buChar char="-"/>
            </a:pPr>
            <a:r>
              <a:rPr lang="fr-FR" altLang="es-ES" b="1">
                <a:solidFill>
                  <a:srgbClr val="333399"/>
                </a:solidFill>
              </a:rPr>
              <a:t>Une galerie de service/sécurité, pressurisée: Ø  6 m, communiquant avec galerie ferroviaire par des passages transversaux tous les 340m </a:t>
            </a:r>
          </a:p>
          <a:p>
            <a:pPr algn="ctr"/>
            <a:endParaRPr lang="fr-FR" altLang="es-ES">
              <a:solidFill>
                <a:srgbClr val="000000"/>
              </a:solidFill>
            </a:endParaRPr>
          </a:p>
        </p:txBody>
      </p:sp>
      <p:sp>
        <p:nvSpPr>
          <p:cNvPr id="186447" name="Text Box 79"/>
          <p:cNvSpPr txBox="1">
            <a:spLocks noChangeArrowheads="1"/>
          </p:cNvSpPr>
          <p:nvPr/>
        </p:nvSpPr>
        <p:spPr bwMode="auto">
          <a:xfrm>
            <a:off x="4211638" y="258762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s-ES">
                <a:solidFill>
                  <a:srgbClr val="000000"/>
                </a:solidFill>
                <a:latin typeface="Arial" charset="0"/>
              </a:rPr>
              <a:t>Tracé en plan</a:t>
            </a:r>
          </a:p>
        </p:txBody>
      </p:sp>
      <p:sp>
        <p:nvSpPr>
          <p:cNvPr id="186448" name="Text Box 80"/>
          <p:cNvSpPr txBox="1">
            <a:spLocks noChangeArrowheads="1"/>
          </p:cNvSpPr>
          <p:nvPr/>
        </p:nvSpPr>
        <p:spPr bwMode="auto">
          <a:xfrm>
            <a:off x="4356100" y="4316413"/>
            <a:ext cx="1439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s-ES">
                <a:solidFill>
                  <a:srgbClr val="000000"/>
                </a:solidFill>
                <a:latin typeface="Arial" charset="0"/>
              </a:rPr>
              <a:t>Profil en long</a:t>
            </a:r>
          </a:p>
        </p:txBody>
      </p:sp>
      <p:sp>
        <p:nvSpPr>
          <p:cNvPr id="186449" name="Text Box 81"/>
          <p:cNvSpPr txBox="1">
            <a:spLocks noChangeArrowheads="1"/>
          </p:cNvSpPr>
          <p:nvPr/>
        </p:nvSpPr>
        <p:spPr bwMode="auto">
          <a:xfrm>
            <a:off x="4202113" y="6035675"/>
            <a:ext cx="1728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s-ES">
                <a:solidFill>
                  <a:srgbClr val="000000"/>
                </a:solidFill>
                <a:latin typeface="Arial" charset="0"/>
              </a:rPr>
              <a:t>Profil en travers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A407C07-AC79-442A-8803-C464D92B5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" y="6181899"/>
            <a:ext cx="1262864" cy="6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>
                <a:solidFill>
                  <a:srgbClr val="C00000"/>
                </a:solidFill>
              </a:rPr>
              <a:t>Les </a:t>
            </a:r>
            <a:r>
              <a:rPr lang="es-ES" sz="2400" dirty="0" err="1">
                <a:solidFill>
                  <a:srgbClr val="C00000"/>
                </a:solidFill>
              </a:rPr>
              <a:t>impacts</a:t>
            </a:r>
            <a:r>
              <a:rPr lang="es-ES" sz="2400" dirty="0">
                <a:solidFill>
                  <a:srgbClr val="C00000"/>
                </a:solidFill>
              </a:rPr>
              <a:t> de la </a:t>
            </a:r>
            <a:r>
              <a:rPr lang="fr-FR" sz="2400" dirty="0">
                <a:solidFill>
                  <a:srgbClr val="C00000"/>
                </a:solidFill>
              </a:rPr>
              <a:t>Liaison Fixe Europe-Afrique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50000"/>
                  </a:schemeClr>
                </a:solidFill>
              </a:rPr>
            </a:b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114493" y="2028120"/>
            <a:ext cx="4936458" cy="4487689"/>
            <a:chOff x="-114493" y="2028120"/>
            <a:chExt cx="4936458" cy="4487689"/>
          </a:xfrm>
        </p:grpSpPr>
        <p:sp>
          <p:nvSpPr>
            <p:cNvPr id="56" name="Oval 55"/>
            <p:cNvSpPr/>
            <p:nvPr/>
          </p:nvSpPr>
          <p:spPr>
            <a:xfrm rot="20700000">
              <a:off x="-114493" y="2028120"/>
              <a:ext cx="4936458" cy="4487689"/>
            </a:xfrm>
            <a:prstGeom prst="ellipse">
              <a:avLst/>
            </a:prstGeom>
            <a:solidFill>
              <a:srgbClr val="558ED5"/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 rot="20700000">
              <a:off x="54141" y="2509679"/>
              <a:ext cx="4203337" cy="3821215"/>
            </a:xfrm>
            <a:prstGeom prst="ellipse">
              <a:avLst/>
            </a:prstGeom>
            <a:solidFill>
              <a:schemeClr val="bg2">
                <a:lumMod val="25000"/>
                <a:alpha val="50196"/>
              </a:schemeClr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 rot="20700000">
              <a:off x="232616" y="2947406"/>
              <a:ext cx="3543656" cy="3221505"/>
            </a:xfrm>
            <a:prstGeom prst="ellipse">
              <a:avLst/>
            </a:prstGeom>
            <a:solidFill>
              <a:schemeClr val="bg2">
                <a:lumMod val="25000"/>
                <a:alpha val="50196"/>
              </a:schemeClr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 rot="20700000">
              <a:off x="396999" y="3335614"/>
              <a:ext cx="2928641" cy="2662401"/>
            </a:xfrm>
            <a:prstGeom prst="ellipse">
              <a:avLst/>
            </a:prstGeom>
            <a:solidFill>
              <a:schemeClr val="bg2">
                <a:lumMod val="25000"/>
                <a:alpha val="50196"/>
              </a:schemeClr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 rot="20700000">
              <a:off x="573360" y="3808354"/>
              <a:ext cx="2200331" cy="2000301"/>
            </a:xfrm>
            <a:prstGeom prst="ellipse">
              <a:avLst/>
            </a:prstGeom>
            <a:solidFill>
              <a:srgbClr val="10253F"/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 rot="20700000">
              <a:off x="733482" y="4321428"/>
              <a:ext cx="1366232" cy="1242029"/>
            </a:xfrm>
            <a:prstGeom prst="ellipse">
              <a:avLst/>
            </a:prstGeom>
            <a:solidFill>
              <a:srgbClr val="10253F"/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rot="20700000">
              <a:off x="906084" y="4605258"/>
              <a:ext cx="844381" cy="767619"/>
            </a:xfrm>
            <a:prstGeom prst="ellipse">
              <a:avLst/>
            </a:prstGeom>
            <a:solidFill>
              <a:srgbClr val="10253F"/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34832" y="4742227"/>
            <a:ext cx="13747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i="1" dirty="0">
                <a:solidFill>
                  <a:prstClr val="white"/>
                </a:solidFill>
                <a:latin typeface="Calibri" panose="020F0502020204030204" pitchFamily="34" charset="0"/>
              </a:rPr>
              <a:t>Construction et exploitation</a:t>
            </a:r>
          </a:p>
        </p:txBody>
      </p:sp>
      <p:sp>
        <p:nvSpPr>
          <p:cNvPr id="68" name="Right Arrow 67"/>
          <p:cNvSpPr/>
          <p:nvPr/>
        </p:nvSpPr>
        <p:spPr>
          <a:xfrm rot="18102233">
            <a:off x="305789" y="3216513"/>
            <a:ext cx="3657079" cy="900389"/>
          </a:xfrm>
          <a:custGeom>
            <a:avLst/>
            <a:gdLst>
              <a:gd name="connsiteX0" fmla="*/ 0 w 4195814"/>
              <a:gd name="connsiteY0" fmla="*/ 225097 h 900389"/>
              <a:gd name="connsiteX1" fmla="*/ 3638077 w 4195814"/>
              <a:gd name="connsiteY1" fmla="*/ 225097 h 900389"/>
              <a:gd name="connsiteX2" fmla="*/ 3638077 w 4195814"/>
              <a:gd name="connsiteY2" fmla="*/ 0 h 900389"/>
              <a:gd name="connsiteX3" fmla="*/ 4195814 w 4195814"/>
              <a:gd name="connsiteY3" fmla="*/ 450195 h 900389"/>
              <a:gd name="connsiteX4" fmla="*/ 3638077 w 4195814"/>
              <a:gd name="connsiteY4" fmla="*/ 900389 h 900389"/>
              <a:gd name="connsiteX5" fmla="*/ 3638077 w 4195814"/>
              <a:gd name="connsiteY5" fmla="*/ 675292 h 900389"/>
              <a:gd name="connsiteX6" fmla="*/ 0 w 4195814"/>
              <a:gd name="connsiteY6" fmla="*/ 675292 h 900389"/>
              <a:gd name="connsiteX7" fmla="*/ 0 w 4195814"/>
              <a:gd name="connsiteY7" fmla="*/ 225097 h 900389"/>
              <a:gd name="connsiteX0" fmla="*/ 0 w 4207926"/>
              <a:gd name="connsiteY0" fmla="*/ 429259 h 900389"/>
              <a:gd name="connsiteX1" fmla="*/ 3650189 w 4207926"/>
              <a:gd name="connsiteY1" fmla="*/ 225097 h 900389"/>
              <a:gd name="connsiteX2" fmla="*/ 3650189 w 4207926"/>
              <a:gd name="connsiteY2" fmla="*/ 0 h 900389"/>
              <a:gd name="connsiteX3" fmla="*/ 4207926 w 4207926"/>
              <a:gd name="connsiteY3" fmla="*/ 450195 h 900389"/>
              <a:gd name="connsiteX4" fmla="*/ 3650189 w 4207926"/>
              <a:gd name="connsiteY4" fmla="*/ 900389 h 900389"/>
              <a:gd name="connsiteX5" fmla="*/ 3650189 w 4207926"/>
              <a:gd name="connsiteY5" fmla="*/ 675292 h 900389"/>
              <a:gd name="connsiteX6" fmla="*/ 12112 w 4207926"/>
              <a:gd name="connsiteY6" fmla="*/ 675292 h 900389"/>
              <a:gd name="connsiteX7" fmla="*/ 0 w 4207926"/>
              <a:gd name="connsiteY7" fmla="*/ 429259 h 900389"/>
              <a:gd name="connsiteX0" fmla="*/ 28562 w 4236488"/>
              <a:gd name="connsiteY0" fmla="*/ 429259 h 900389"/>
              <a:gd name="connsiteX1" fmla="*/ 3678751 w 4236488"/>
              <a:gd name="connsiteY1" fmla="*/ 225097 h 900389"/>
              <a:gd name="connsiteX2" fmla="*/ 3678751 w 4236488"/>
              <a:gd name="connsiteY2" fmla="*/ 0 h 900389"/>
              <a:gd name="connsiteX3" fmla="*/ 4236488 w 4236488"/>
              <a:gd name="connsiteY3" fmla="*/ 450195 h 900389"/>
              <a:gd name="connsiteX4" fmla="*/ 3678751 w 4236488"/>
              <a:gd name="connsiteY4" fmla="*/ 900389 h 900389"/>
              <a:gd name="connsiteX5" fmla="*/ 3678751 w 4236488"/>
              <a:gd name="connsiteY5" fmla="*/ 675292 h 900389"/>
              <a:gd name="connsiteX6" fmla="*/ 0 w 4236488"/>
              <a:gd name="connsiteY6" fmla="*/ 483503 h 900389"/>
              <a:gd name="connsiteX7" fmla="*/ 28562 w 4236488"/>
              <a:gd name="connsiteY7" fmla="*/ 429259 h 90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6488" h="900389">
                <a:moveTo>
                  <a:pt x="28562" y="429259"/>
                </a:moveTo>
                <a:lnTo>
                  <a:pt x="3678751" y="225097"/>
                </a:lnTo>
                <a:lnTo>
                  <a:pt x="3678751" y="0"/>
                </a:lnTo>
                <a:lnTo>
                  <a:pt x="4236488" y="450195"/>
                </a:lnTo>
                <a:lnTo>
                  <a:pt x="3678751" y="900389"/>
                </a:lnTo>
                <a:lnTo>
                  <a:pt x="3678751" y="675292"/>
                </a:lnTo>
                <a:lnTo>
                  <a:pt x="0" y="483503"/>
                </a:lnTo>
                <a:lnTo>
                  <a:pt x="28562" y="429259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823351" y="4421855"/>
            <a:ext cx="370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Augmentation de la productivité des entreprises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584123" y="4848557"/>
            <a:ext cx="370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Dynamisation de l’économie régionale</a:t>
            </a:r>
          </a:p>
        </p:txBody>
      </p:sp>
      <p:cxnSp>
        <p:nvCxnSpPr>
          <p:cNvPr id="84" name="Straight Connector 83"/>
          <p:cNvCxnSpPr>
            <a:stCxn id="49" idx="3"/>
            <a:endCxn id="107" idx="1"/>
          </p:cNvCxnSpPr>
          <p:nvPr/>
        </p:nvCxnSpPr>
        <p:spPr>
          <a:xfrm flipV="1">
            <a:off x="2109572" y="4987057"/>
            <a:ext cx="2474551" cy="1678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180990" y="3976137"/>
            <a:ext cx="370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Accroissement des relations commerciales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67250" y="3552500"/>
            <a:ext cx="3318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Dynamisation des infrastructures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913046" y="3094440"/>
            <a:ext cx="3061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Efficacité au transport de passagers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172205" y="2628530"/>
            <a:ext cx="2783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Augmentation du revenu par tête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08918" y="2194747"/>
            <a:ext cx="2783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Réorganisation géostratégique</a:t>
            </a:r>
          </a:p>
        </p:txBody>
      </p:sp>
      <p:sp>
        <p:nvSpPr>
          <p:cNvPr id="34" name="Content Placeholder 4"/>
          <p:cNvSpPr>
            <a:spLocks noGrp="1"/>
          </p:cNvSpPr>
          <p:nvPr>
            <p:ph sz="quarter" idx="12"/>
          </p:nvPr>
        </p:nvSpPr>
        <p:spPr>
          <a:xfrm>
            <a:off x="457201" y="1217837"/>
            <a:ext cx="8228012" cy="643619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La construction d’une Liaison Fixe à travers le détroit de Gibraltar apportera bénéfices à niveau économique, social et géostratégique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573801" y="5712283"/>
            <a:ext cx="212244" cy="1078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73801" y="5928449"/>
            <a:ext cx="212244" cy="10785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73801" y="6149518"/>
            <a:ext cx="212244" cy="980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31823" y="5643098"/>
            <a:ext cx="172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000" b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Impacts économiques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831823" y="5859264"/>
            <a:ext cx="172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000" b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Impacts sociaux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30467" y="6075431"/>
            <a:ext cx="1901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000" b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Impacts géostratégiques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38684" y="2613141"/>
            <a:ext cx="121539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 i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Qualité de vie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58694" y="3050713"/>
            <a:ext cx="81464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 i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Mobilité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76422" y="2179358"/>
            <a:ext cx="140564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 i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Géostratégiques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54711" y="3543327"/>
            <a:ext cx="203241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 i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Investissement associé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54711" y="3928958"/>
            <a:ext cx="97199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 i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Commerce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87763" y="4374355"/>
            <a:ext cx="108715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 i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Productivité</a:t>
            </a:r>
          </a:p>
        </p:txBody>
      </p:sp>
      <p:sp>
        <p:nvSpPr>
          <p:cNvPr id="65" name="Right Arrow 67"/>
          <p:cNvSpPr/>
          <p:nvPr/>
        </p:nvSpPr>
        <p:spPr>
          <a:xfrm rot="18102233">
            <a:off x="5116594" y="3216513"/>
            <a:ext cx="3657079" cy="900389"/>
          </a:xfrm>
          <a:custGeom>
            <a:avLst/>
            <a:gdLst>
              <a:gd name="connsiteX0" fmla="*/ 0 w 4195814"/>
              <a:gd name="connsiteY0" fmla="*/ 225097 h 900389"/>
              <a:gd name="connsiteX1" fmla="*/ 3638077 w 4195814"/>
              <a:gd name="connsiteY1" fmla="*/ 225097 h 900389"/>
              <a:gd name="connsiteX2" fmla="*/ 3638077 w 4195814"/>
              <a:gd name="connsiteY2" fmla="*/ 0 h 900389"/>
              <a:gd name="connsiteX3" fmla="*/ 4195814 w 4195814"/>
              <a:gd name="connsiteY3" fmla="*/ 450195 h 900389"/>
              <a:gd name="connsiteX4" fmla="*/ 3638077 w 4195814"/>
              <a:gd name="connsiteY4" fmla="*/ 900389 h 900389"/>
              <a:gd name="connsiteX5" fmla="*/ 3638077 w 4195814"/>
              <a:gd name="connsiteY5" fmla="*/ 675292 h 900389"/>
              <a:gd name="connsiteX6" fmla="*/ 0 w 4195814"/>
              <a:gd name="connsiteY6" fmla="*/ 675292 h 900389"/>
              <a:gd name="connsiteX7" fmla="*/ 0 w 4195814"/>
              <a:gd name="connsiteY7" fmla="*/ 225097 h 900389"/>
              <a:gd name="connsiteX0" fmla="*/ 0 w 4207926"/>
              <a:gd name="connsiteY0" fmla="*/ 429259 h 900389"/>
              <a:gd name="connsiteX1" fmla="*/ 3650189 w 4207926"/>
              <a:gd name="connsiteY1" fmla="*/ 225097 h 900389"/>
              <a:gd name="connsiteX2" fmla="*/ 3650189 w 4207926"/>
              <a:gd name="connsiteY2" fmla="*/ 0 h 900389"/>
              <a:gd name="connsiteX3" fmla="*/ 4207926 w 4207926"/>
              <a:gd name="connsiteY3" fmla="*/ 450195 h 900389"/>
              <a:gd name="connsiteX4" fmla="*/ 3650189 w 4207926"/>
              <a:gd name="connsiteY4" fmla="*/ 900389 h 900389"/>
              <a:gd name="connsiteX5" fmla="*/ 3650189 w 4207926"/>
              <a:gd name="connsiteY5" fmla="*/ 675292 h 900389"/>
              <a:gd name="connsiteX6" fmla="*/ 12112 w 4207926"/>
              <a:gd name="connsiteY6" fmla="*/ 675292 h 900389"/>
              <a:gd name="connsiteX7" fmla="*/ 0 w 4207926"/>
              <a:gd name="connsiteY7" fmla="*/ 429259 h 900389"/>
              <a:gd name="connsiteX0" fmla="*/ 28562 w 4236488"/>
              <a:gd name="connsiteY0" fmla="*/ 429259 h 900389"/>
              <a:gd name="connsiteX1" fmla="*/ 3678751 w 4236488"/>
              <a:gd name="connsiteY1" fmla="*/ 225097 h 900389"/>
              <a:gd name="connsiteX2" fmla="*/ 3678751 w 4236488"/>
              <a:gd name="connsiteY2" fmla="*/ 0 h 900389"/>
              <a:gd name="connsiteX3" fmla="*/ 4236488 w 4236488"/>
              <a:gd name="connsiteY3" fmla="*/ 450195 h 900389"/>
              <a:gd name="connsiteX4" fmla="*/ 3678751 w 4236488"/>
              <a:gd name="connsiteY4" fmla="*/ 900389 h 900389"/>
              <a:gd name="connsiteX5" fmla="*/ 3678751 w 4236488"/>
              <a:gd name="connsiteY5" fmla="*/ 675292 h 900389"/>
              <a:gd name="connsiteX6" fmla="*/ 0 w 4236488"/>
              <a:gd name="connsiteY6" fmla="*/ 483503 h 900389"/>
              <a:gd name="connsiteX7" fmla="*/ 28562 w 4236488"/>
              <a:gd name="connsiteY7" fmla="*/ 429259 h 90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6488" h="900389">
                <a:moveTo>
                  <a:pt x="28562" y="429259"/>
                </a:moveTo>
                <a:lnTo>
                  <a:pt x="3678751" y="225097"/>
                </a:lnTo>
                <a:lnTo>
                  <a:pt x="3678751" y="0"/>
                </a:lnTo>
                <a:lnTo>
                  <a:pt x="4236488" y="450195"/>
                </a:lnTo>
                <a:lnTo>
                  <a:pt x="3678751" y="900389"/>
                </a:lnTo>
                <a:lnTo>
                  <a:pt x="3678751" y="675292"/>
                </a:lnTo>
                <a:lnTo>
                  <a:pt x="0" y="483503"/>
                </a:lnTo>
                <a:lnTo>
                  <a:pt x="28562" y="429259"/>
                </a:lnTo>
                <a:close/>
              </a:path>
            </a:pathLst>
          </a:cu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2109572" y="4552154"/>
            <a:ext cx="2713779" cy="8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445488" y="4133798"/>
            <a:ext cx="273550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87" idx="1"/>
          </p:cNvCxnSpPr>
          <p:nvPr/>
        </p:nvCxnSpPr>
        <p:spPr>
          <a:xfrm>
            <a:off x="2840759" y="3690999"/>
            <a:ext cx="2726491" cy="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88" idx="1"/>
          </p:cNvCxnSpPr>
          <p:nvPr/>
        </p:nvCxnSpPr>
        <p:spPr>
          <a:xfrm flipV="1">
            <a:off x="3037594" y="3232940"/>
            <a:ext cx="2875452" cy="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4" idx="3"/>
            <a:endCxn id="89" idx="1"/>
          </p:cNvCxnSpPr>
          <p:nvPr/>
        </p:nvCxnSpPr>
        <p:spPr>
          <a:xfrm>
            <a:off x="3154081" y="2767030"/>
            <a:ext cx="301812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90" idx="1"/>
          </p:cNvCxnSpPr>
          <p:nvPr/>
        </p:nvCxnSpPr>
        <p:spPr>
          <a:xfrm>
            <a:off x="3662625" y="2333246"/>
            <a:ext cx="2846293" cy="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158296B2-6576-44BD-98DE-5477CB9109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" y="6181899"/>
            <a:ext cx="1262864" cy="6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5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25491" y="1640086"/>
            <a:ext cx="4145692" cy="4723274"/>
            <a:chOff x="4704529" y="2183702"/>
            <a:chExt cx="3894256" cy="4144263"/>
          </a:xfrm>
        </p:grpSpPr>
        <p:grpSp>
          <p:nvGrpSpPr>
            <p:cNvPr id="6" name="Group 5"/>
            <p:cNvGrpSpPr/>
            <p:nvPr/>
          </p:nvGrpSpPr>
          <p:grpSpPr>
            <a:xfrm>
              <a:off x="4704529" y="2375488"/>
              <a:ext cx="3894256" cy="3952477"/>
              <a:chOff x="3553402" y="1340603"/>
              <a:chExt cx="5184143" cy="5261648"/>
            </a:xfrm>
          </p:grpSpPr>
          <p:pic>
            <p:nvPicPr>
              <p:cNvPr id="8" name="Picture 3"/>
              <p:cNvPicPr>
                <a:picLocks noChangeArrowheads="1"/>
              </p:cNvPicPr>
              <p:nvPr/>
            </p:nvPicPr>
            <p:blipFill rotWithShape="1"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986" b="36701"/>
              <a:stretch/>
            </p:blipFill>
            <p:spPr bwMode="auto">
              <a:xfrm>
                <a:off x="5001190" y="3694690"/>
                <a:ext cx="3732481" cy="2895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/>
              <p:cNvPicPr>
                <a:picLocks noChangeArrowheads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380" r="22924"/>
              <a:stretch/>
            </p:blipFill>
            <p:spPr bwMode="auto">
              <a:xfrm>
                <a:off x="5876843" y="1947554"/>
                <a:ext cx="2856827" cy="1712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32"/>
              <p:cNvSpPr>
                <a:spLocks noChangeArrowheads="1"/>
              </p:cNvSpPr>
              <p:nvPr/>
            </p:nvSpPr>
            <p:spPr bwMode="auto">
              <a:xfrm>
                <a:off x="5752775" y="3308347"/>
                <a:ext cx="704084" cy="662983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50000"/>
                  </a:schemeClr>
                </a:solidFill>
                <a:prstDash val="dash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s-ES_tradnl" sz="1400" kern="0" dirty="0">
                  <a:solidFill>
                    <a:srgbClr val="000000"/>
                  </a:solidFill>
                  <a:ea typeface="ＭＳ Ｐゴシック"/>
                </a:endParaRPr>
              </a:p>
            </p:txBody>
          </p:sp>
          <p:sp>
            <p:nvSpPr>
              <p:cNvPr id="15" name="Oval 32"/>
              <p:cNvSpPr>
                <a:spLocks noChangeArrowheads="1"/>
              </p:cNvSpPr>
              <p:nvPr/>
            </p:nvSpPr>
            <p:spPr bwMode="auto">
              <a:xfrm>
                <a:off x="5309242" y="2890705"/>
                <a:ext cx="1591151" cy="1498267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50000"/>
                  </a:schemeClr>
                </a:solidFill>
                <a:prstDash val="dash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s-ES_tradnl" sz="1400" kern="0" dirty="0">
                  <a:solidFill>
                    <a:srgbClr val="000000"/>
                  </a:solidFill>
                  <a:ea typeface="ＭＳ Ｐゴシック"/>
                </a:endParaRPr>
              </a:p>
            </p:txBody>
          </p:sp>
          <p:sp>
            <p:nvSpPr>
              <p:cNvPr id="16" name="Oval 32"/>
              <p:cNvSpPr>
                <a:spLocks noChangeArrowheads="1"/>
              </p:cNvSpPr>
              <p:nvPr/>
            </p:nvSpPr>
            <p:spPr bwMode="auto">
              <a:xfrm>
                <a:off x="4922816" y="2526837"/>
                <a:ext cx="2364002" cy="2226003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50000"/>
                  </a:schemeClr>
                </a:solidFill>
                <a:prstDash val="dash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s-ES_tradnl" sz="1400" kern="0" dirty="0">
                  <a:solidFill>
                    <a:srgbClr val="000000"/>
                  </a:solidFill>
                  <a:ea typeface="ＭＳ Ｐゴシック"/>
                </a:endParaRPr>
              </a:p>
            </p:txBody>
          </p:sp>
          <p:sp>
            <p:nvSpPr>
              <p:cNvPr id="17" name="Oval 32"/>
              <p:cNvSpPr>
                <a:spLocks noChangeArrowheads="1"/>
              </p:cNvSpPr>
              <p:nvPr/>
            </p:nvSpPr>
            <p:spPr bwMode="auto">
              <a:xfrm>
                <a:off x="4668478" y="2287345"/>
                <a:ext cx="2872679" cy="2704986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50000"/>
                  </a:schemeClr>
                </a:solidFill>
                <a:prstDash val="dash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s-ES_tradnl" sz="1400" kern="0" dirty="0">
                  <a:solidFill>
                    <a:srgbClr val="000000"/>
                  </a:solidFill>
                  <a:ea typeface="ＭＳ Ｐゴシック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003429" y="3558259"/>
                <a:ext cx="202776" cy="202776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11" name="Shape 10"/>
              <p:cNvSpPr/>
              <p:nvPr/>
            </p:nvSpPr>
            <p:spPr>
              <a:xfrm rot="4659167" flipH="1">
                <a:off x="6056894" y="3048330"/>
                <a:ext cx="1374787" cy="1215861"/>
              </a:xfrm>
              <a:prstGeom prst="swooshArrow">
                <a:avLst>
                  <a:gd name="adj1" fmla="val 16310"/>
                  <a:gd name="adj2" fmla="val 3137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2" name="Shape 11"/>
              <p:cNvSpPr/>
              <p:nvPr/>
            </p:nvSpPr>
            <p:spPr>
              <a:xfrm rot="14559167" flipH="1">
                <a:off x="4913702" y="3048330"/>
                <a:ext cx="1374787" cy="1215861"/>
              </a:xfrm>
              <a:prstGeom prst="swooshArrow">
                <a:avLst>
                  <a:gd name="adj1" fmla="val 16310"/>
                  <a:gd name="adj2" fmla="val 3137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ight Arrow 67"/>
              <p:cNvSpPr/>
              <p:nvPr/>
            </p:nvSpPr>
            <p:spPr>
              <a:xfrm rot="19002233">
                <a:off x="5829707" y="2713591"/>
                <a:ext cx="1876659" cy="614977"/>
              </a:xfrm>
              <a:custGeom>
                <a:avLst/>
                <a:gdLst>
                  <a:gd name="connsiteX0" fmla="*/ 0 w 4195814"/>
                  <a:gd name="connsiteY0" fmla="*/ 225097 h 900389"/>
                  <a:gd name="connsiteX1" fmla="*/ 3638077 w 4195814"/>
                  <a:gd name="connsiteY1" fmla="*/ 225097 h 900389"/>
                  <a:gd name="connsiteX2" fmla="*/ 3638077 w 4195814"/>
                  <a:gd name="connsiteY2" fmla="*/ 0 h 900389"/>
                  <a:gd name="connsiteX3" fmla="*/ 4195814 w 4195814"/>
                  <a:gd name="connsiteY3" fmla="*/ 450195 h 900389"/>
                  <a:gd name="connsiteX4" fmla="*/ 3638077 w 4195814"/>
                  <a:gd name="connsiteY4" fmla="*/ 900389 h 900389"/>
                  <a:gd name="connsiteX5" fmla="*/ 3638077 w 4195814"/>
                  <a:gd name="connsiteY5" fmla="*/ 675292 h 900389"/>
                  <a:gd name="connsiteX6" fmla="*/ 0 w 4195814"/>
                  <a:gd name="connsiteY6" fmla="*/ 675292 h 900389"/>
                  <a:gd name="connsiteX7" fmla="*/ 0 w 4195814"/>
                  <a:gd name="connsiteY7" fmla="*/ 225097 h 900389"/>
                  <a:gd name="connsiteX0" fmla="*/ 0 w 4207926"/>
                  <a:gd name="connsiteY0" fmla="*/ 429259 h 900389"/>
                  <a:gd name="connsiteX1" fmla="*/ 3650189 w 4207926"/>
                  <a:gd name="connsiteY1" fmla="*/ 225097 h 900389"/>
                  <a:gd name="connsiteX2" fmla="*/ 3650189 w 4207926"/>
                  <a:gd name="connsiteY2" fmla="*/ 0 h 900389"/>
                  <a:gd name="connsiteX3" fmla="*/ 4207926 w 4207926"/>
                  <a:gd name="connsiteY3" fmla="*/ 450195 h 900389"/>
                  <a:gd name="connsiteX4" fmla="*/ 3650189 w 4207926"/>
                  <a:gd name="connsiteY4" fmla="*/ 900389 h 900389"/>
                  <a:gd name="connsiteX5" fmla="*/ 3650189 w 4207926"/>
                  <a:gd name="connsiteY5" fmla="*/ 675292 h 900389"/>
                  <a:gd name="connsiteX6" fmla="*/ 12112 w 4207926"/>
                  <a:gd name="connsiteY6" fmla="*/ 675292 h 900389"/>
                  <a:gd name="connsiteX7" fmla="*/ 0 w 4207926"/>
                  <a:gd name="connsiteY7" fmla="*/ 429259 h 900389"/>
                  <a:gd name="connsiteX0" fmla="*/ 28562 w 4236488"/>
                  <a:gd name="connsiteY0" fmla="*/ 429259 h 900389"/>
                  <a:gd name="connsiteX1" fmla="*/ 3678751 w 4236488"/>
                  <a:gd name="connsiteY1" fmla="*/ 225097 h 900389"/>
                  <a:gd name="connsiteX2" fmla="*/ 3678751 w 4236488"/>
                  <a:gd name="connsiteY2" fmla="*/ 0 h 900389"/>
                  <a:gd name="connsiteX3" fmla="*/ 4236488 w 4236488"/>
                  <a:gd name="connsiteY3" fmla="*/ 450195 h 900389"/>
                  <a:gd name="connsiteX4" fmla="*/ 3678751 w 4236488"/>
                  <a:gd name="connsiteY4" fmla="*/ 900389 h 900389"/>
                  <a:gd name="connsiteX5" fmla="*/ 3678751 w 4236488"/>
                  <a:gd name="connsiteY5" fmla="*/ 675292 h 900389"/>
                  <a:gd name="connsiteX6" fmla="*/ 0 w 4236488"/>
                  <a:gd name="connsiteY6" fmla="*/ 483503 h 900389"/>
                  <a:gd name="connsiteX7" fmla="*/ 28562 w 4236488"/>
                  <a:gd name="connsiteY7" fmla="*/ 429259 h 90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6488" h="900389">
                    <a:moveTo>
                      <a:pt x="28562" y="429259"/>
                    </a:moveTo>
                    <a:lnTo>
                      <a:pt x="3678751" y="225097"/>
                    </a:lnTo>
                    <a:lnTo>
                      <a:pt x="3678751" y="0"/>
                    </a:lnTo>
                    <a:lnTo>
                      <a:pt x="4236488" y="450195"/>
                    </a:lnTo>
                    <a:lnTo>
                      <a:pt x="3678751" y="900389"/>
                    </a:lnTo>
                    <a:lnTo>
                      <a:pt x="3678751" y="675292"/>
                    </a:lnTo>
                    <a:lnTo>
                      <a:pt x="0" y="483503"/>
                    </a:lnTo>
                    <a:lnTo>
                      <a:pt x="28562" y="42925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48" name="Right Arrow 67"/>
              <p:cNvSpPr/>
              <p:nvPr/>
            </p:nvSpPr>
            <p:spPr>
              <a:xfrm rot="1002233">
                <a:off x="5970204" y="3718949"/>
                <a:ext cx="2440862" cy="614977"/>
              </a:xfrm>
              <a:custGeom>
                <a:avLst/>
                <a:gdLst>
                  <a:gd name="connsiteX0" fmla="*/ 0 w 4195814"/>
                  <a:gd name="connsiteY0" fmla="*/ 225097 h 900389"/>
                  <a:gd name="connsiteX1" fmla="*/ 3638077 w 4195814"/>
                  <a:gd name="connsiteY1" fmla="*/ 225097 h 900389"/>
                  <a:gd name="connsiteX2" fmla="*/ 3638077 w 4195814"/>
                  <a:gd name="connsiteY2" fmla="*/ 0 h 900389"/>
                  <a:gd name="connsiteX3" fmla="*/ 4195814 w 4195814"/>
                  <a:gd name="connsiteY3" fmla="*/ 450195 h 900389"/>
                  <a:gd name="connsiteX4" fmla="*/ 3638077 w 4195814"/>
                  <a:gd name="connsiteY4" fmla="*/ 900389 h 900389"/>
                  <a:gd name="connsiteX5" fmla="*/ 3638077 w 4195814"/>
                  <a:gd name="connsiteY5" fmla="*/ 675292 h 900389"/>
                  <a:gd name="connsiteX6" fmla="*/ 0 w 4195814"/>
                  <a:gd name="connsiteY6" fmla="*/ 675292 h 900389"/>
                  <a:gd name="connsiteX7" fmla="*/ 0 w 4195814"/>
                  <a:gd name="connsiteY7" fmla="*/ 225097 h 900389"/>
                  <a:gd name="connsiteX0" fmla="*/ 0 w 4207926"/>
                  <a:gd name="connsiteY0" fmla="*/ 429259 h 900389"/>
                  <a:gd name="connsiteX1" fmla="*/ 3650189 w 4207926"/>
                  <a:gd name="connsiteY1" fmla="*/ 225097 h 900389"/>
                  <a:gd name="connsiteX2" fmla="*/ 3650189 w 4207926"/>
                  <a:gd name="connsiteY2" fmla="*/ 0 h 900389"/>
                  <a:gd name="connsiteX3" fmla="*/ 4207926 w 4207926"/>
                  <a:gd name="connsiteY3" fmla="*/ 450195 h 900389"/>
                  <a:gd name="connsiteX4" fmla="*/ 3650189 w 4207926"/>
                  <a:gd name="connsiteY4" fmla="*/ 900389 h 900389"/>
                  <a:gd name="connsiteX5" fmla="*/ 3650189 w 4207926"/>
                  <a:gd name="connsiteY5" fmla="*/ 675292 h 900389"/>
                  <a:gd name="connsiteX6" fmla="*/ 12112 w 4207926"/>
                  <a:gd name="connsiteY6" fmla="*/ 675292 h 900389"/>
                  <a:gd name="connsiteX7" fmla="*/ 0 w 4207926"/>
                  <a:gd name="connsiteY7" fmla="*/ 429259 h 900389"/>
                  <a:gd name="connsiteX0" fmla="*/ 28562 w 4236488"/>
                  <a:gd name="connsiteY0" fmla="*/ 429259 h 900389"/>
                  <a:gd name="connsiteX1" fmla="*/ 3678751 w 4236488"/>
                  <a:gd name="connsiteY1" fmla="*/ 225097 h 900389"/>
                  <a:gd name="connsiteX2" fmla="*/ 3678751 w 4236488"/>
                  <a:gd name="connsiteY2" fmla="*/ 0 h 900389"/>
                  <a:gd name="connsiteX3" fmla="*/ 4236488 w 4236488"/>
                  <a:gd name="connsiteY3" fmla="*/ 450195 h 900389"/>
                  <a:gd name="connsiteX4" fmla="*/ 3678751 w 4236488"/>
                  <a:gd name="connsiteY4" fmla="*/ 900389 h 900389"/>
                  <a:gd name="connsiteX5" fmla="*/ 3678751 w 4236488"/>
                  <a:gd name="connsiteY5" fmla="*/ 675292 h 900389"/>
                  <a:gd name="connsiteX6" fmla="*/ 0 w 4236488"/>
                  <a:gd name="connsiteY6" fmla="*/ 483503 h 900389"/>
                  <a:gd name="connsiteX7" fmla="*/ 28562 w 4236488"/>
                  <a:gd name="connsiteY7" fmla="*/ 429259 h 90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6488" h="900389">
                    <a:moveTo>
                      <a:pt x="28562" y="429259"/>
                    </a:moveTo>
                    <a:lnTo>
                      <a:pt x="3678751" y="225097"/>
                    </a:lnTo>
                    <a:lnTo>
                      <a:pt x="3678751" y="0"/>
                    </a:lnTo>
                    <a:lnTo>
                      <a:pt x="4236488" y="450195"/>
                    </a:lnTo>
                    <a:lnTo>
                      <a:pt x="3678751" y="900389"/>
                    </a:lnTo>
                    <a:lnTo>
                      <a:pt x="3678751" y="675292"/>
                    </a:lnTo>
                    <a:lnTo>
                      <a:pt x="0" y="483503"/>
                    </a:lnTo>
                    <a:lnTo>
                      <a:pt x="28562" y="42925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49" name="Right Arrow 67"/>
              <p:cNvSpPr/>
              <p:nvPr/>
            </p:nvSpPr>
            <p:spPr>
              <a:xfrm rot="6402233">
                <a:off x="4857337" y="4268774"/>
                <a:ext cx="2024488" cy="614977"/>
              </a:xfrm>
              <a:custGeom>
                <a:avLst/>
                <a:gdLst>
                  <a:gd name="connsiteX0" fmla="*/ 0 w 4195814"/>
                  <a:gd name="connsiteY0" fmla="*/ 225097 h 900389"/>
                  <a:gd name="connsiteX1" fmla="*/ 3638077 w 4195814"/>
                  <a:gd name="connsiteY1" fmla="*/ 225097 h 900389"/>
                  <a:gd name="connsiteX2" fmla="*/ 3638077 w 4195814"/>
                  <a:gd name="connsiteY2" fmla="*/ 0 h 900389"/>
                  <a:gd name="connsiteX3" fmla="*/ 4195814 w 4195814"/>
                  <a:gd name="connsiteY3" fmla="*/ 450195 h 900389"/>
                  <a:gd name="connsiteX4" fmla="*/ 3638077 w 4195814"/>
                  <a:gd name="connsiteY4" fmla="*/ 900389 h 900389"/>
                  <a:gd name="connsiteX5" fmla="*/ 3638077 w 4195814"/>
                  <a:gd name="connsiteY5" fmla="*/ 675292 h 900389"/>
                  <a:gd name="connsiteX6" fmla="*/ 0 w 4195814"/>
                  <a:gd name="connsiteY6" fmla="*/ 675292 h 900389"/>
                  <a:gd name="connsiteX7" fmla="*/ 0 w 4195814"/>
                  <a:gd name="connsiteY7" fmla="*/ 225097 h 900389"/>
                  <a:gd name="connsiteX0" fmla="*/ 0 w 4207926"/>
                  <a:gd name="connsiteY0" fmla="*/ 429259 h 900389"/>
                  <a:gd name="connsiteX1" fmla="*/ 3650189 w 4207926"/>
                  <a:gd name="connsiteY1" fmla="*/ 225097 h 900389"/>
                  <a:gd name="connsiteX2" fmla="*/ 3650189 w 4207926"/>
                  <a:gd name="connsiteY2" fmla="*/ 0 h 900389"/>
                  <a:gd name="connsiteX3" fmla="*/ 4207926 w 4207926"/>
                  <a:gd name="connsiteY3" fmla="*/ 450195 h 900389"/>
                  <a:gd name="connsiteX4" fmla="*/ 3650189 w 4207926"/>
                  <a:gd name="connsiteY4" fmla="*/ 900389 h 900389"/>
                  <a:gd name="connsiteX5" fmla="*/ 3650189 w 4207926"/>
                  <a:gd name="connsiteY5" fmla="*/ 675292 h 900389"/>
                  <a:gd name="connsiteX6" fmla="*/ 12112 w 4207926"/>
                  <a:gd name="connsiteY6" fmla="*/ 675292 h 900389"/>
                  <a:gd name="connsiteX7" fmla="*/ 0 w 4207926"/>
                  <a:gd name="connsiteY7" fmla="*/ 429259 h 900389"/>
                  <a:gd name="connsiteX0" fmla="*/ 28562 w 4236488"/>
                  <a:gd name="connsiteY0" fmla="*/ 429259 h 900389"/>
                  <a:gd name="connsiteX1" fmla="*/ 3678751 w 4236488"/>
                  <a:gd name="connsiteY1" fmla="*/ 225097 h 900389"/>
                  <a:gd name="connsiteX2" fmla="*/ 3678751 w 4236488"/>
                  <a:gd name="connsiteY2" fmla="*/ 0 h 900389"/>
                  <a:gd name="connsiteX3" fmla="*/ 4236488 w 4236488"/>
                  <a:gd name="connsiteY3" fmla="*/ 450195 h 900389"/>
                  <a:gd name="connsiteX4" fmla="*/ 3678751 w 4236488"/>
                  <a:gd name="connsiteY4" fmla="*/ 900389 h 900389"/>
                  <a:gd name="connsiteX5" fmla="*/ 3678751 w 4236488"/>
                  <a:gd name="connsiteY5" fmla="*/ 675292 h 900389"/>
                  <a:gd name="connsiteX6" fmla="*/ 0 w 4236488"/>
                  <a:gd name="connsiteY6" fmla="*/ 483503 h 900389"/>
                  <a:gd name="connsiteX7" fmla="*/ 28562 w 4236488"/>
                  <a:gd name="connsiteY7" fmla="*/ 429259 h 90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6488" h="900389">
                    <a:moveTo>
                      <a:pt x="28562" y="429259"/>
                    </a:moveTo>
                    <a:lnTo>
                      <a:pt x="3678751" y="225097"/>
                    </a:lnTo>
                    <a:lnTo>
                      <a:pt x="3678751" y="0"/>
                    </a:lnTo>
                    <a:lnTo>
                      <a:pt x="4236488" y="450195"/>
                    </a:lnTo>
                    <a:lnTo>
                      <a:pt x="3678751" y="900389"/>
                    </a:lnTo>
                    <a:lnTo>
                      <a:pt x="3678751" y="675292"/>
                    </a:lnTo>
                    <a:lnTo>
                      <a:pt x="0" y="483503"/>
                    </a:lnTo>
                    <a:lnTo>
                      <a:pt x="28562" y="42925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18" name="Oval 32"/>
              <p:cNvSpPr>
                <a:spLocks noChangeArrowheads="1"/>
              </p:cNvSpPr>
              <p:nvPr/>
            </p:nvSpPr>
            <p:spPr bwMode="auto">
              <a:xfrm>
                <a:off x="4269666" y="1967723"/>
                <a:ext cx="3551553" cy="3344231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50000"/>
                  </a:schemeClr>
                </a:solidFill>
                <a:prstDash val="dash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s-ES_tradnl" sz="1400" kern="0" dirty="0">
                  <a:solidFill>
                    <a:srgbClr val="000000"/>
                  </a:solidFill>
                  <a:ea typeface="ＭＳ Ｐゴシック"/>
                </a:endParaRPr>
              </a:p>
            </p:txBody>
          </p:sp>
          <p:sp>
            <p:nvSpPr>
              <p:cNvPr id="19" name="Oval 32"/>
              <p:cNvSpPr>
                <a:spLocks noChangeArrowheads="1"/>
              </p:cNvSpPr>
              <p:nvPr/>
            </p:nvSpPr>
            <p:spPr bwMode="auto">
              <a:xfrm>
                <a:off x="3958259" y="1663312"/>
                <a:ext cx="4198117" cy="3953052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50000"/>
                  </a:schemeClr>
                </a:solidFill>
                <a:prstDash val="dash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s-ES_tradnl" sz="1400" kern="0" dirty="0">
                  <a:solidFill>
                    <a:srgbClr val="000000"/>
                  </a:solidFill>
                  <a:ea typeface="ＭＳ Ｐゴシック"/>
                </a:endParaRPr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auto">
              <a:xfrm>
                <a:off x="3615544" y="1340603"/>
                <a:ext cx="4883547" cy="4598470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50000"/>
                  </a:schemeClr>
                </a:solidFill>
                <a:prstDash val="dash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s-ES_tradnl" sz="1400" kern="0" dirty="0">
                  <a:solidFill>
                    <a:srgbClr val="000000"/>
                  </a:solidFill>
                  <a:ea typeface="ＭＳ Ｐゴシック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3553402" y="1860821"/>
                <a:ext cx="1351102" cy="4709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889938" y="1947554"/>
                <a:ext cx="3847607" cy="4654697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112" name="Right Arrow 67"/>
              <p:cNvSpPr/>
              <p:nvPr/>
            </p:nvSpPr>
            <p:spPr>
              <a:xfrm rot="2802233">
                <a:off x="5562746" y="4499061"/>
                <a:ext cx="3186912" cy="614977"/>
              </a:xfrm>
              <a:custGeom>
                <a:avLst/>
                <a:gdLst>
                  <a:gd name="connsiteX0" fmla="*/ 0 w 4195814"/>
                  <a:gd name="connsiteY0" fmla="*/ 225097 h 900389"/>
                  <a:gd name="connsiteX1" fmla="*/ 3638077 w 4195814"/>
                  <a:gd name="connsiteY1" fmla="*/ 225097 h 900389"/>
                  <a:gd name="connsiteX2" fmla="*/ 3638077 w 4195814"/>
                  <a:gd name="connsiteY2" fmla="*/ 0 h 900389"/>
                  <a:gd name="connsiteX3" fmla="*/ 4195814 w 4195814"/>
                  <a:gd name="connsiteY3" fmla="*/ 450195 h 900389"/>
                  <a:gd name="connsiteX4" fmla="*/ 3638077 w 4195814"/>
                  <a:gd name="connsiteY4" fmla="*/ 900389 h 900389"/>
                  <a:gd name="connsiteX5" fmla="*/ 3638077 w 4195814"/>
                  <a:gd name="connsiteY5" fmla="*/ 675292 h 900389"/>
                  <a:gd name="connsiteX6" fmla="*/ 0 w 4195814"/>
                  <a:gd name="connsiteY6" fmla="*/ 675292 h 900389"/>
                  <a:gd name="connsiteX7" fmla="*/ 0 w 4195814"/>
                  <a:gd name="connsiteY7" fmla="*/ 225097 h 900389"/>
                  <a:gd name="connsiteX0" fmla="*/ 0 w 4207926"/>
                  <a:gd name="connsiteY0" fmla="*/ 429259 h 900389"/>
                  <a:gd name="connsiteX1" fmla="*/ 3650189 w 4207926"/>
                  <a:gd name="connsiteY1" fmla="*/ 225097 h 900389"/>
                  <a:gd name="connsiteX2" fmla="*/ 3650189 w 4207926"/>
                  <a:gd name="connsiteY2" fmla="*/ 0 h 900389"/>
                  <a:gd name="connsiteX3" fmla="*/ 4207926 w 4207926"/>
                  <a:gd name="connsiteY3" fmla="*/ 450195 h 900389"/>
                  <a:gd name="connsiteX4" fmla="*/ 3650189 w 4207926"/>
                  <a:gd name="connsiteY4" fmla="*/ 900389 h 900389"/>
                  <a:gd name="connsiteX5" fmla="*/ 3650189 w 4207926"/>
                  <a:gd name="connsiteY5" fmla="*/ 675292 h 900389"/>
                  <a:gd name="connsiteX6" fmla="*/ 12112 w 4207926"/>
                  <a:gd name="connsiteY6" fmla="*/ 675292 h 900389"/>
                  <a:gd name="connsiteX7" fmla="*/ 0 w 4207926"/>
                  <a:gd name="connsiteY7" fmla="*/ 429259 h 900389"/>
                  <a:gd name="connsiteX0" fmla="*/ 28562 w 4236488"/>
                  <a:gd name="connsiteY0" fmla="*/ 429259 h 900389"/>
                  <a:gd name="connsiteX1" fmla="*/ 3678751 w 4236488"/>
                  <a:gd name="connsiteY1" fmla="*/ 225097 h 900389"/>
                  <a:gd name="connsiteX2" fmla="*/ 3678751 w 4236488"/>
                  <a:gd name="connsiteY2" fmla="*/ 0 h 900389"/>
                  <a:gd name="connsiteX3" fmla="*/ 4236488 w 4236488"/>
                  <a:gd name="connsiteY3" fmla="*/ 450195 h 900389"/>
                  <a:gd name="connsiteX4" fmla="*/ 3678751 w 4236488"/>
                  <a:gd name="connsiteY4" fmla="*/ 900389 h 900389"/>
                  <a:gd name="connsiteX5" fmla="*/ 3678751 w 4236488"/>
                  <a:gd name="connsiteY5" fmla="*/ 675292 h 900389"/>
                  <a:gd name="connsiteX6" fmla="*/ 0 w 4236488"/>
                  <a:gd name="connsiteY6" fmla="*/ 483503 h 900389"/>
                  <a:gd name="connsiteX7" fmla="*/ 28562 w 4236488"/>
                  <a:gd name="connsiteY7" fmla="*/ 429259 h 90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6488" h="900389">
                    <a:moveTo>
                      <a:pt x="28562" y="429259"/>
                    </a:moveTo>
                    <a:lnTo>
                      <a:pt x="3678751" y="225097"/>
                    </a:lnTo>
                    <a:lnTo>
                      <a:pt x="3678751" y="0"/>
                    </a:lnTo>
                    <a:lnTo>
                      <a:pt x="4236488" y="450195"/>
                    </a:lnTo>
                    <a:lnTo>
                      <a:pt x="3678751" y="900389"/>
                    </a:lnTo>
                    <a:lnTo>
                      <a:pt x="3678751" y="675292"/>
                    </a:lnTo>
                    <a:lnTo>
                      <a:pt x="0" y="483503"/>
                    </a:lnTo>
                    <a:lnTo>
                      <a:pt x="28562" y="42925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5348630" y="2183702"/>
              <a:ext cx="2895714" cy="636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>
                <a:solidFill>
                  <a:srgbClr val="C00000"/>
                </a:solidFill>
              </a:rPr>
              <a:t>Les </a:t>
            </a:r>
            <a:r>
              <a:rPr lang="es-ES" sz="2400" dirty="0" err="1">
                <a:solidFill>
                  <a:srgbClr val="C00000"/>
                </a:solidFill>
              </a:rPr>
              <a:t>impacts</a:t>
            </a:r>
            <a:r>
              <a:rPr lang="es-ES" sz="2400" dirty="0">
                <a:solidFill>
                  <a:srgbClr val="C00000"/>
                </a:solidFill>
              </a:rPr>
              <a:t> </a:t>
            </a:r>
            <a:r>
              <a:rPr lang="es-ES" sz="2400" dirty="0" err="1">
                <a:solidFill>
                  <a:srgbClr val="C00000"/>
                </a:solidFill>
              </a:rPr>
              <a:t>économiques</a:t>
            </a:r>
            <a:r>
              <a:rPr lang="es-ES" sz="2400" dirty="0">
                <a:solidFill>
                  <a:srgbClr val="C00000"/>
                </a:solidFill>
              </a:rPr>
              <a:t> </a:t>
            </a:r>
            <a:r>
              <a:rPr lang="fr-FR" sz="2400" dirty="0">
                <a:solidFill>
                  <a:srgbClr val="C00000"/>
                </a:solidFill>
              </a:rPr>
              <a:t>de la Liaison Fixe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50000"/>
                  </a:schemeClr>
                </a:solidFill>
              </a:rPr>
            </a:b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457201" y="1217837"/>
            <a:ext cx="8228012" cy="72971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La Liaison Fixe aura un effet sur les relations commerciales, la circulation de passagers et l’investissement associé en infrastructures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-146652" y="3784889"/>
            <a:ext cx="4656010" cy="437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b="1" i="1" dirty="0"/>
              <a:t>Facilitation des relations commerciales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686736" y="4264560"/>
            <a:ext cx="474579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25577" y="1934184"/>
            <a:ext cx="7691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800" b="1" i="1" dirty="0">
                <a:solidFill>
                  <a:schemeClr val="tx2">
                    <a:lumMod val="50000"/>
                  </a:schemeClr>
                </a:solidFill>
              </a:rPr>
              <a:t>Réduction du coût et temps du trajet entre l’Europe et l’Afrique</a:t>
            </a:r>
          </a:p>
        </p:txBody>
      </p:sp>
      <p:pic>
        <p:nvPicPr>
          <p:cNvPr id="53" name="Picture 18" descr="http://presponse.com/presponse/wp-content/uploads/2011/04/Save-Tim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69524" l="24643" r="74643">
                        <a14:foregroundMark x1="49643" y1="37143" x2="58929" y2="25238"/>
                        <a14:foregroundMark x1="60714" y1="23810" x2="60714" y2="23810"/>
                        <a14:foregroundMark x1="61429" y1="22857" x2="61429" y2="2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7" t="3416" r="24718" b="29127"/>
          <a:stretch/>
        </p:blipFill>
        <p:spPr bwMode="auto">
          <a:xfrm>
            <a:off x="703816" y="1887893"/>
            <a:ext cx="375938" cy="395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1263360" y="5733256"/>
            <a:ext cx="4211675" cy="829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b="1" i="1" dirty="0"/>
              <a:t>Promotion du transport ferroviaire</a:t>
            </a:r>
          </a:p>
          <a:p>
            <a:pPr algn="ctr"/>
            <a:endParaRPr lang="fr-FR" sz="1400" b="1" baseline="30000" dirty="0"/>
          </a:p>
        </p:txBody>
      </p:sp>
      <p:sp>
        <p:nvSpPr>
          <p:cNvPr id="57" name="TextBox 56"/>
          <p:cNvSpPr txBox="1"/>
          <p:nvPr/>
        </p:nvSpPr>
        <p:spPr>
          <a:xfrm>
            <a:off x="709566" y="2360753"/>
            <a:ext cx="2057250" cy="2507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fr-FR" b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667976" y="2665457"/>
            <a:ext cx="207523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311998" y="2368975"/>
            <a:ext cx="2057250" cy="2507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fr-FR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303006" y="2665457"/>
            <a:ext cx="207523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40941" y="6093197"/>
            <a:ext cx="2531045" cy="4853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fr-FR" sz="1200" b="1" baseline="30000" dirty="0"/>
          </a:p>
        </p:txBody>
      </p:sp>
      <p:sp>
        <p:nvSpPr>
          <p:cNvPr id="75" name="TextBox 74"/>
          <p:cNvSpPr txBox="1"/>
          <p:nvPr/>
        </p:nvSpPr>
        <p:spPr>
          <a:xfrm>
            <a:off x="720584" y="4568471"/>
            <a:ext cx="2126531" cy="9610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b="1" i="1" dirty="0"/>
              <a:t>Investissements associés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667976" y="5578159"/>
            <a:ext cx="207523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295924" y="4780010"/>
            <a:ext cx="2386002" cy="466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b="1" i="1" dirty="0"/>
              <a:t>Circulation de passagers en sécurité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3303006" y="5578159"/>
            <a:ext cx="207523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4868" y="6573909"/>
            <a:ext cx="3827398" cy="2058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7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4761" y="2914367"/>
            <a:ext cx="2870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d’ emplois directs et </a:t>
            </a:r>
            <a:r>
              <a:rPr lang="fr-FR" sz="14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indirects liés à la construction et l’exploitation </a:t>
            </a:r>
            <a:endParaRPr lang="es-ES_tradnl" sz="14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771986" y="6573910"/>
            <a:ext cx="5406099" cy="1496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4AE3B0AC-8494-4661-9C9D-9D740C5EFF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" y="6181899"/>
            <a:ext cx="1262864" cy="6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6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4"/>
          <p:cNvSpPr>
            <a:spLocks noGrp="1"/>
          </p:cNvSpPr>
          <p:nvPr>
            <p:ph sz="quarter" idx="12"/>
          </p:nvPr>
        </p:nvSpPr>
        <p:spPr>
          <a:xfrm>
            <a:off x="457201" y="1250496"/>
            <a:ext cx="8228012" cy="61175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La Liaison Fixe aura un effet de dynamisation sur les infrastructures planifiées et celles qui sont encore par construire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2475161" y="2104595"/>
            <a:ext cx="4335737" cy="40739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kern="0" dirty="0">
                <a:solidFill>
                  <a:prstClr val="black"/>
                </a:solidFill>
              </a:rPr>
              <a:t>Effet de dynamisation de la Liaison Fixe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99985" y="3797512"/>
            <a:ext cx="2790619" cy="131674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171450" indent="-171450" algn="l" defTabSz="457200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1300" b="1" dirty="0">
                <a:solidFill>
                  <a:prstClr val="black"/>
                </a:solidFill>
                <a:latin typeface="Arial"/>
              </a:rPr>
              <a:t>Priorisation</a:t>
            </a:r>
            <a:r>
              <a:rPr lang="fr-FR" sz="1300" dirty="0">
                <a:solidFill>
                  <a:prstClr val="black"/>
                </a:solidFill>
                <a:latin typeface="Arial"/>
              </a:rPr>
              <a:t> de projets</a:t>
            </a:r>
          </a:p>
          <a:p>
            <a:pPr marL="171450" indent="-171450" algn="l" defTabSz="457200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prstClr val="black"/>
                </a:solidFill>
                <a:latin typeface="Arial"/>
              </a:rPr>
              <a:t>Accélération des </a:t>
            </a:r>
            <a:r>
              <a:rPr lang="fr-FR" sz="1300" b="1" dirty="0">
                <a:solidFill>
                  <a:prstClr val="black"/>
                </a:solidFill>
                <a:latin typeface="Arial"/>
              </a:rPr>
              <a:t>délais de construction</a:t>
            </a:r>
          </a:p>
          <a:p>
            <a:pPr marL="171450" indent="-171450" algn="l" defTabSz="457200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1300" b="1" dirty="0">
                <a:solidFill>
                  <a:prstClr val="black"/>
                </a:solidFill>
                <a:latin typeface="Arial"/>
              </a:rPr>
              <a:t>Adéquation de la capacité</a:t>
            </a:r>
          </a:p>
          <a:p>
            <a:pPr marL="171450" indent="-171450" algn="l" defTabSz="457200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prstClr val="black"/>
                </a:solidFill>
                <a:latin typeface="Arial"/>
              </a:rPr>
              <a:t>Attraction d’</a:t>
            </a:r>
            <a:r>
              <a:rPr lang="fr-FR" sz="1300" b="1" dirty="0">
                <a:solidFill>
                  <a:prstClr val="black"/>
                </a:solidFill>
                <a:latin typeface="Arial"/>
              </a:rPr>
              <a:t>investissement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286837" y="3797512"/>
            <a:ext cx="2654230" cy="658373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171450" indent="-171450" algn="l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1300" dirty="0">
                <a:solidFill>
                  <a:prstClr val="black"/>
                </a:solidFill>
                <a:latin typeface="Arial"/>
              </a:rPr>
              <a:t>Investissement en projets </a:t>
            </a:r>
            <a:r>
              <a:rPr lang="fr-FR" sz="1300" dirty="0" smtClean="0">
                <a:solidFill>
                  <a:prstClr val="black"/>
                </a:solidFill>
                <a:latin typeface="Arial"/>
              </a:rPr>
              <a:t>de </a:t>
            </a:r>
            <a:r>
              <a:rPr lang="fr-FR" sz="1300" dirty="0">
                <a:solidFill>
                  <a:prstClr val="black"/>
                </a:solidFill>
                <a:latin typeface="Arial"/>
              </a:rPr>
              <a:t>caractère </a:t>
            </a:r>
            <a:r>
              <a:rPr lang="fr-FR" sz="1300" b="1" dirty="0">
                <a:solidFill>
                  <a:prstClr val="black"/>
                </a:solidFill>
                <a:latin typeface="Arial"/>
              </a:rPr>
              <a:t>transnational</a:t>
            </a:r>
          </a:p>
          <a:p>
            <a:pPr marL="171450" indent="-171450" algn="l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1300" b="1" dirty="0">
                <a:solidFill>
                  <a:prstClr val="black"/>
                </a:solidFill>
                <a:latin typeface="Arial"/>
              </a:rPr>
              <a:t>Attraction de capital</a:t>
            </a:r>
          </a:p>
          <a:p>
            <a:pPr marL="171450" indent="-171450" algn="l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1300" b="1" dirty="0">
                <a:solidFill>
                  <a:prstClr val="black"/>
                </a:solidFill>
                <a:latin typeface="Arial"/>
              </a:rPr>
              <a:t>Rentabilité </a:t>
            </a:r>
            <a:r>
              <a:rPr lang="fr-FR" sz="1300" dirty="0">
                <a:solidFill>
                  <a:prstClr val="black"/>
                </a:solidFill>
                <a:latin typeface="Arial"/>
              </a:rPr>
              <a:t>des investissements</a:t>
            </a:r>
            <a:endParaRPr lang="fr-FR" sz="13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27922" y="3797512"/>
            <a:ext cx="2925682" cy="1088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352425" indent="-171450" algn="l" defTabSz="457200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1300" b="1" dirty="0">
                <a:solidFill>
                  <a:prstClr val="black"/>
                </a:solidFill>
                <a:latin typeface="Arial"/>
              </a:rPr>
              <a:t>Cohésion</a:t>
            </a:r>
            <a:r>
              <a:rPr lang="fr-FR" sz="1300" dirty="0">
                <a:solidFill>
                  <a:prstClr val="black"/>
                </a:solidFill>
                <a:latin typeface="Arial"/>
              </a:rPr>
              <a:t> territoriale</a:t>
            </a:r>
          </a:p>
          <a:p>
            <a:pPr marL="352425" indent="-171450" algn="l" defTabSz="457200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1300" b="1" dirty="0">
                <a:solidFill>
                  <a:prstClr val="black"/>
                </a:solidFill>
                <a:latin typeface="Arial"/>
              </a:rPr>
              <a:t>Mobilité</a:t>
            </a:r>
            <a:r>
              <a:rPr lang="fr-FR" sz="1300" dirty="0">
                <a:solidFill>
                  <a:prstClr val="black"/>
                </a:solidFill>
                <a:latin typeface="Arial"/>
              </a:rPr>
              <a:t> des travailleurs</a:t>
            </a:r>
            <a:endParaRPr lang="fr-FR" sz="1300" b="1" dirty="0">
              <a:solidFill>
                <a:prstClr val="black"/>
              </a:solidFill>
              <a:latin typeface="Arial"/>
            </a:endParaRPr>
          </a:p>
          <a:p>
            <a:pPr marL="352425" indent="-171450" algn="l" defTabSz="457200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1300" b="1" dirty="0">
                <a:solidFill>
                  <a:prstClr val="black"/>
                </a:solidFill>
                <a:latin typeface="Arial"/>
              </a:rPr>
              <a:t>Relocalisation</a:t>
            </a:r>
            <a:r>
              <a:rPr lang="fr-FR" sz="1300" dirty="0">
                <a:solidFill>
                  <a:prstClr val="black"/>
                </a:solidFill>
                <a:latin typeface="Arial"/>
              </a:rPr>
              <a:t> industrielle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3160207" y="3345094"/>
            <a:ext cx="0" cy="28707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017507" y="3345094"/>
            <a:ext cx="0" cy="28707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228456" y="5201226"/>
            <a:ext cx="1529228" cy="1107180"/>
            <a:chOff x="4411685" y="5057345"/>
            <a:chExt cx="1529228" cy="1107180"/>
          </a:xfrm>
        </p:grpSpPr>
        <p:grpSp>
          <p:nvGrpSpPr>
            <p:cNvPr id="40" name="Group 39"/>
            <p:cNvGrpSpPr/>
            <p:nvPr/>
          </p:nvGrpSpPr>
          <p:grpSpPr>
            <a:xfrm>
              <a:off x="4411685" y="5057345"/>
              <a:ext cx="1529228" cy="1107180"/>
              <a:chOff x="4224021" y="2326359"/>
              <a:chExt cx="1904366" cy="137878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224021" y="2326359"/>
                <a:ext cx="1904366" cy="1378784"/>
                <a:chOff x="567872" y="2226122"/>
                <a:chExt cx="1904366" cy="1378784"/>
              </a:xfrm>
            </p:grpSpPr>
            <p:pic>
              <p:nvPicPr>
                <p:cNvPr id="56" name="Picture 3"/>
                <p:cNvPicPr>
                  <a:picLocks noChangeArrowheads="1"/>
                </p:cNvPicPr>
                <p:nvPr/>
              </p:nvPicPr>
              <p:blipFill rotWithShape="1">
                <a:blip r:embed="rId2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t="1" r="41385" b="74524"/>
                <a:stretch/>
              </p:blipFill>
              <p:spPr bwMode="auto">
                <a:xfrm>
                  <a:off x="567872" y="2839951"/>
                  <a:ext cx="1904366" cy="7649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7" name="Picture 3"/>
                <p:cNvPicPr>
                  <a:picLocks noChangeArrowheads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62404" r="52048" b="1"/>
                <a:stretch/>
              </p:blipFill>
              <p:spPr bwMode="auto">
                <a:xfrm>
                  <a:off x="1218891" y="2226122"/>
                  <a:ext cx="1253347" cy="5819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" name="Rectangle 59"/>
                <p:cNvSpPr/>
                <p:nvPr/>
              </p:nvSpPr>
              <p:spPr bwMode="auto">
                <a:xfrm>
                  <a:off x="567872" y="2226122"/>
                  <a:ext cx="1887776" cy="1378784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l"/>
                  <a:endParaRPr lang="es-ES_tradnl" sz="200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p:grpSp>
          <p:sp>
            <p:nvSpPr>
              <p:cNvPr id="42" name="Oval 41"/>
              <p:cNvSpPr/>
              <p:nvPr/>
            </p:nvSpPr>
            <p:spPr>
              <a:xfrm>
                <a:off x="4958033" y="2872292"/>
                <a:ext cx="195660" cy="14641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1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Freeform 4"/>
            <p:cNvSpPr/>
            <p:nvPr/>
          </p:nvSpPr>
          <p:spPr>
            <a:xfrm>
              <a:off x="4540101" y="5643696"/>
              <a:ext cx="1297172" cy="427493"/>
            </a:xfrm>
            <a:custGeom>
              <a:avLst/>
              <a:gdLst>
                <a:gd name="connsiteX0" fmla="*/ 0 w 1297172"/>
                <a:gd name="connsiteY0" fmla="*/ 427493 h 427493"/>
                <a:gd name="connsiteX1" fmla="*/ 127591 w 1297172"/>
                <a:gd name="connsiteY1" fmla="*/ 289270 h 427493"/>
                <a:gd name="connsiteX2" fmla="*/ 265814 w 1297172"/>
                <a:gd name="connsiteY2" fmla="*/ 268005 h 427493"/>
                <a:gd name="connsiteX3" fmla="*/ 276447 w 1297172"/>
                <a:gd name="connsiteY3" fmla="*/ 129782 h 427493"/>
                <a:gd name="connsiteX4" fmla="*/ 457200 w 1297172"/>
                <a:gd name="connsiteY4" fmla="*/ 34089 h 427493"/>
                <a:gd name="connsiteX5" fmla="*/ 595423 w 1297172"/>
                <a:gd name="connsiteY5" fmla="*/ 2191 h 427493"/>
                <a:gd name="connsiteX6" fmla="*/ 808074 w 1297172"/>
                <a:gd name="connsiteY6" fmla="*/ 87252 h 427493"/>
                <a:gd name="connsiteX7" fmla="*/ 999460 w 1297172"/>
                <a:gd name="connsiteY7" fmla="*/ 225475 h 427493"/>
                <a:gd name="connsiteX8" fmla="*/ 1222744 w 1297172"/>
                <a:gd name="connsiteY8" fmla="*/ 278638 h 427493"/>
                <a:gd name="connsiteX9" fmla="*/ 1297172 w 1297172"/>
                <a:gd name="connsiteY9" fmla="*/ 214842 h 42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172" h="427493">
                  <a:moveTo>
                    <a:pt x="0" y="427493"/>
                  </a:moveTo>
                  <a:cubicBezTo>
                    <a:pt x="41644" y="371672"/>
                    <a:pt x="83289" y="315851"/>
                    <a:pt x="127591" y="289270"/>
                  </a:cubicBezTo>
                  <a:cubicBezTo>
                    <a:pt x="171893" y="262689"/>
                    <a:pt x="241005" y="294586"/>
                    <a:pt x="265814" y="268005"/>
                  </a:cubicBezTo>
                  <a:cubicBezTo>
                    <a:pt x="290623" y="241424"/>
                    <a:pt x="244549" y="168768"/>
                    <a:pt x="276447" y="129782"/>
                  </a:cubicBezTo>
                  <a:cubicBezTo>
                    <a:pt x="308345" y="90796"/>
                    <a:pt x="404037" y="55354"/>
                    <a:pt x="457200" y="34089"/>
                  </a:cubicBezTo>
                  <a:cubicBezTo>
                    <a:pt x="510363" y="12824"/>
                    <a:pt x="536944" y="-6670"/>
                    <a:pt x="595423" y="2191"/>
                  </a:cubicBezTo>
                  <a:cubicBezTo>
                    <a:pt x="653902" y="11051"/>
                    <a:pt x="740735" y="50038"/>
                    <a:pt x="808074" y="87252"/>
                  </a:cubicBezTo>
                  <a:cubicBezTo>
                    <a:pt x="875414" y="124466"/>
                    <a:pt x="930348" y="193577"/>
                    <a:pt x="999460" y="225475"/>
                  </a:cubicBezTo>
                  <a:cubicBezTo>
                    <a:pt x="1068572" y="257373"/>
                    <a:pt x="1173125" y="280410"/>
                    <a:pt x="1222744" y="278638"/>
                  </a:cubicBezTo>
                  <a:cubicBezTo>
                    <a:pt x="1272363" y="276866"/>
                    <a:pt x="1284767" y="245854"/>
                    <a:pt x="1297172" y="214842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933507" y="5380074"/>
              <a:ext cx="318977" cy="129471"/>
            </a:xfrm>
            <a:custGeom>
              <a:avLst/>
              <a:gdLst>
                <a:gd name="connsiteX0" fmla="*/ 0 w 318977"/>
                <a:gd name="connsiteY0" fmla="*/ 0 h 129471"/>
                <a:gd name="connsiteX1" fmla="*/ 95693 w 318977"/>
                <a:gd name="connsiteY1" fmla="*/ 21266 h 129471"/>
                <a:gd name="connsiteX2" fmla="*/ 127591 w 318977"/>
                <a:gd name="connsiteY2" fmla="*/ 127591 h 129471"/>
                <a:gd name="connsiteX3" fmla="*/ 276446 w 318977"/>
                <a:gd name="connsiteY3" fmla="*/ 85061 h 129471"/>
                <a:gd name="connsiteX4" fmla="*/ 318977 w 318977"/>
                <a:gd name="connsiteY4" fmla="*/ 31898 h 12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77" h="129471">
                  <a:moveTo>
                    <a:pt x="0" y="0"/>
                  </a:moveTo>
                  <a:cubicBezTo>
                    <a:pt x="37214" y="0"/>
                    <a:pt x="74428" y="1"/>
                    <a:pt x="95693" y="21266"/>
                  </a:cubicBezTo>
                  <a:cubicBezTo>
                    <a:pt x="116958" y="42531"/>
                    <a:pt x="97465" y="116958"/>
                    <a:pt x="127591" y="127591"/>
                  </a:cubicBezTo>
                  <a:cubicBezTo>
                    <a:pt x="157717" y="138224"/>
                    <a:pt x="244548" y="101010"/>
                    <a:pt x="276446" y="85061"/>
                  </a:cubicBezTo>
                  <a:cubicBezTo>
                    <a:pt x="308344" y="69112"/>
                    <a:pt x="313660" y="50505"/>
                    <a:pt x="318977" y="31898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6313935" y="3133220"/>
            <a:ext cx="2553657" cy="48280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endParaRPr lang="es-ES_tradnl" sz="1200" b="1" kern="0" dirty="0">
              <a:solidFill>
                <a:prstClr val="black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286837" y="3133220"/>
            <a:ext cx="2553657" cy="48280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endParaRPr lang="es-ES_tradnl" sz="1200" b="1" kern="0" dirty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831214" y="3140979"/>
            <a:ext cx="2069329" cy="49120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>
              <a:defRPr/>
            </a:pPr>
            <a:r>
              <a:rPr lang="fr-FR" sz="1200" b="1" kern="0" dirty="0">
                <a:solidFill>
                  <a:prstClr val="black"/>
                </a:solidFill>
                <a:latin typeface="Arial"/>
              </a:rPr>
              <a:t>Infrastructures associées à la Liaison Fixe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158543" y="3140979"/>
            <a:ext cx="1555027" cy="49120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>
              <a:defRPr/>
            </a:pPr>
            <a:r>
              <a:rPr lang="fr-FR" sz="1200" b="1" kern="0" dirty="0">
                <a:solidFill>
                  <a:prstClr val="black"/>
                </a:solidFill>
                <a:latin typeface="Arial"/>
              </a:rPr>
              <a:t>Zones franches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96619" y="3159759"/>
            <a:ext cx="3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kern="0" dirty="0">
                <a:solidFill>
                  <a:srgbClr val="242852">
                    <a:lumMod val="50000"/>
                  </a:srgbClr>
                </a:solidFill>
                <a:latin typeface="Arial"/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13196" y="3159759"/>
            <a:ext cx="3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kern="0" dirty="0">
                <a:solidFill>
                  <a:srgbClr val="242852">
                    <a:lumMod val="50000"/>
                  </a:srgbClr>
                </a:solidFill>
                <a:latin typeface="Arial"/>
              </a:rPr>
              <a:t>3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18467" y="3133220"/>
            <a:ext cx="2553657" cy="48280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endParaRPr lang="es-ES_tradnl" sz="1200" b="1" kern="0" dirty="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05406" y="3151612"/>
            <a:ext cx="2269463" cy="49120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>
              <a:defRPr/>
            </a:pPr>
            <a:r>
              <a:rPr lang="fr-FR" sz="1200" b="1" kern="0" dirty="0">
                <a:solidFill>
                  <a:prstClr val="black"/>
                </a:solidFill>
                <a:latin typeface="Arial"/>
              </a:rPr>
              <a:t>Infrastructures planifiées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1" y="3159759"/>
            <a:ext cx="3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kern="0" dirty="0">
                <a:solidFill>
                  <a:srgbClr val="242852">
                    <a:lumMod val="50000"/>
                  </a:srgbClr>
                </a:solidFill>
                <a:latin typeface="Arial"/>
              </a:rPr>
              <a:t>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583311" y="5315545"/>
            <a:ext cx="1012427" cy="878542"/>
            <a:chOff x="7753439" y="5572894"/>
            <a:chExt cx="1012427" cy="878542"/>
          </a:xfrm>
        </p:grpSpPr>
        <p:grpSp>
          <p:nvGrpSpPr>
            <p:cNvPr id="3" name="Group 2"/>
            <p:cNvGrpSpPr/>
            <p:nvPr/>
          </p:nvGrpSpPr>
          <p:grpSpPr>
            <a:xfrm rot="5400000">
              <a:off x="8050901" y="5468655"/>
              <a:ext cx="417504" cy="1012427"/>
              <a:chOff x="7238250" y="4555214"/>
              <a:chExt cx="1082898" cy="2387254"/>
            </a:xfrm>
          </p:grpSpPr>
          <p:sp>
            <p:nvSpPr>
              <p:cNvPr id="86" name="Shape 85"/>
              <p:cNvSpPr/>
              <p:nvPr/>
            </p:nvSpPr>
            <p:spPr>
              <a:xfrm rot="8259167" flipH="1">
                <a:off x="7238250" y="5913095"/>
                <a:ext cx="1000980" cy="1029373"/>
              </a:xfrm>
              <a:prstGeom prst="swooshArrow">
                <a:avLst>
                  <a:gd name="adj1" fmla="val 16310"/>
                  <a:gd name="adj2" fmla="val 3137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87" name="Shape 86"/>
              <p:cNvSpPr/>
              <p:nvPr/>
            </p:nvSpPr>
            <p:spPr>
              <a:xfrm rot="19059167" flipH="1">
                <a:off x="7320168" y="4555214"/>
                <a:ext cx="1000980" cy="1029373"/>
              </a:xfrm>
              <a:prstGeom prst="swooshArrow">
                <a:avLst>
                  <a:gd name="adj1" fmla="val 16310"/>
                  <a:gd name="adj2" fmla="val 3137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  <p:pic>
          <p:nvPicPr>
            <p:cNvPr id="9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9904" y="6076581"/>
              <a:ext cx="439496" cy="37485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9904" y="5572894"/>
              <a:ext cx="439496" cy="38070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http://www.lesoir-echos.com/wp-content/uploads/ONCF-TGV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31" y="5284909"/>
            <a:ext cx="1353543" cy="939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215782" y="5285457"/>
            <a:ext cx="155979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1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Accélération de délais sur le réseau de infrastructures de la zone d’influence de la Liaison Fixe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258081" y="5285457"/>
            <a:ext cx="9703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1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Liaison des réseaux européens et africains de transport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127922" y="5285457"/>
            <a:ext cx="141285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1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Développement de l’industrie dans la zone de majeure proximité géographique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8468" y="2541180"/>
            <a:ext cx="3151826" cy="592039"/>
          </a:xfrm>
          <a:custGeom>
            <a:avLst/>
            <a:gdLst>
              <a:gd name="connsiteX0" fmla="*/ 0 w 2556402"/>
              <a:gd name="connsiteY0" fmla="*/ 0 h 517611"/>
              <a:gd name="connsiteX1" fmla="*/ 2556402 w 2556402"/>
              <a:gd name="connsiteY1" fmla="*/ 0 h 517611"/>
              <a:gd name="connsiteX2" fmla="*/ 2556402 w 2556402"/>
              <a:gd name="connsiteY2" fmla="*/ 517611 h 517611"/>
              <a:gd name="connsiteX3" fmla="*/ 0 w 2556402"/>
              <a:gd name="connsiteY3" fmla="*/ 517611 h 517611"/>
              <a:gd name="connsiteX4" fmla="*/ 0 w 2556402"/>
              <a:gd name="connsiteY4" fmla="*/ 0 h 517611"/>
              <a:gd name="connsiteX0" fmla="*/ 0 w 3151826"/>
              <a:gd name="connsiteY0" fmla="*/ 74428 h 592039"/>
              <a:gd name="connsiteX1" fmla="*/ 3151826 w 3151826"/>
              <a:gd name="connsiteY1" fmla="*/ 0 h 592039"/>
              <a:gd name="connsiteX2" fmla="*/ 2556402 w 3151826"/>
              <a:gd name="connsiteY2" fmla="*/ 592039 h 592039"/>
              <a:gd name="connsiteX3" fmla="*/ 0 w 3151826"/>
              <a:gd name="connsiteY3" fmla="*/ 592039 h 592039"/>
              <a:gd name="connsiteX4" fmla="*/ 0 w 3151826"/>
              <a:gd name="connsiteY4" fmla="*/ 74428 h 592039"/>
              <a:gd name="connsiteX0" fmla="*/ 2052083 w 3151826"/>
              <a:gd name="connsiteY0" fmla="*/ 0 h 592039"/>
              <a:gd name="connsiteX1" fmla="*/ 3151826 w 3151826"/>
              <a:gd name="connsiteY1" fmla="*/ 0 h 592039"/>
              <a:gd name="connsiteX2" fmla="*/ 2556402 w 3151826"/>
              <a:gd name="connsiteY2" fmla="*/ 592039 h 592039"/>
              <a:gd name="connsiteX3" fmla="*/ 0 w 3151826"/>
              <a:gd name="connsiteY3" fmla="*/ 592039 h 592039"/>
              <a:gd name="connsiteX4" fmla="*/ 2052083 w 3151826"/>
              <a:gd name="connsiteY4" fmla="*/ 0 h 5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826" h="592039">
                <a:moveTo>
                  <a:pt x="2052083" y="0"/>
                </a:moveTo>
                <a:lnTo>
                  <a:pt x="3151826" y="0"/>
                </a:lnTo>
                <a:lnTo>
                  <a:pt x="2556402" y="592039"/>
                </a:lnTo>
                <a:lnTo>
                  <a:pt x="0" y="592039"/>
                </a:lnTo>
                <a:lnTo>
                  <a:pt x="2052083" y="0"/>
                </a:lnTo>
                <a:close/>
              </a:path>
            </a:pathLst>
          </a:custGeom>
          <a:gradFill>
            <a:gsLst>
              <a:gs pos="10000">
                <a:schemeClr val="bg1">
                  <a:lumMod val="75000"/>
                  <a:alpha val="78000"/>
                </a:schemeClr>
              </a:gs>
              <a:gs pos="4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54" name="Rectangle 10"/>
          <p:cNvSpPr/>
          <p:nvPr/>
        </p:nvSpPr>
        <p:spPr>
          <a:xfrm>
            <a:off x="5675979" y="2551814"/>
            <a:ext cx="3194357" cy="581406"/>
          </a:xfrm>
          <a:custGeom>
            <a:avLst/>
            <a:gdLst>
              <a:gd name="connsiteX0" fmla="*/ 0 w 2556402"/>
              <a:gd name="connsiteY0" fmla="*/ 0 h 517611"/>
              <a:gd name="connsiteX1" fmla="*/ 2556402 w 2556402"/>
              <a:gd name="connsiteY1" fmla="*/ 0 h 517611"/>
              <a:gd name="connsiteX2" fmla="*/ 2556402 w 2556402"/>
              <a:gd name="connsiteY2" fmla="*/ 517611 h 517611"/>
              <a:gd name="connsiteX3" fmla="*/ 0 w 2556402"/>
              <a:gd name="connsiteY3" fmla="*/ 517611 h 517611"/>
              <a:gd name="connsiteX4" fmla="*/ 0 w 2556402"/>
              <a:gd name="connsiteY4" fmla="*/ 0 h 517611"/>
              <a:gd name="connsiteX0" fmla="*/ 0 w 3151826"/>
              <a:gd name="connsiteY0" fmla="*/ 74428 h 592039"/>
              <a:gd name="connsiteX1" fmla="*/ 3151826 w 3151826"/>
              <a:gd name="connsiteY1" fmla="*/ 0 h 592039"/>
              <a:gd name="connsiteX2" fmla="*/ 2556402 w 3151826"/>
              <a:gd name="connsiteY2" fmla="*/ 592039 h 592039"/>
              <a:gd name="connsiteX3" fmla="*/ 0 w 3151826"/>
              <a:gd name="connsiteY3" fmla="*/ 592039 h 592039"/>
              <a:gd name="connsiteX4" fmla="*/ 0 w 3151826"/>
              <a:gd name="connsiteY4" fmla="*/ 74428 h 592039"/>
              <a:gd name="connsiteX0" fmla="*/ 2052083 w 3151826"/>
              <a:gd name="connsiteY0" fmla="*/ 0 h 592039"/>
              <a:gd name="connsiteX1" fmla="*/ 3151826 w 3151826"/>
              <a:gd name="connsiteY1" fmla="*/ 0 h 592039"/>
              <a:gd name="connsiteX2" fmla="*/ 2556402 w 3151826"/>
              <a:gd name="connsiteY2" fmla="*/ 592039 h 592039"/>
              <a:gd name="connsiteX3" fmla="*/ 0 w 3151826"/>
              <a:gd name="connsiteY3" fmla="*/ 592039 h 592039"/>
              <a:gd name="connsiteX4" fmla="*/ 2052083 w 3151826"/>
              <a:gd name="connsiteY4" fmla="*/ 0 h 592039"/>
              <a:gd name="connsiteX0" fmla="*/ 0 w 3789781"/>
              <a:gd name="connsiteY0" fmla="*/ 10633 h 592039"/>
              <a:gd name="connsiteX1" fmla="*/ 3789781 w 3789781"/>
              <a:gd name="connsiteY1" fmla="*/ 0 h 592039"/>
              <a:gd name="connsiteX2" fmla="*/ 3194357 w 3789781"/>
              <a:gd name="connsiteY2" fmla="*/ 592039 h 592039"/>
              <a:gd name="connsiteX3" fmla="*/ 637955 w 3789781"/>
              <a:gd name="connsiteY3" fmla="*/ 592039 h 592039"/>
              <a:gd name="connsiteX4" fmla="*/ 0 w 3789781"/>
              <a:gd name="connsiteY4" fmla="*/ 10633 h 592039"/>
              <a:gd name="connsiteX0" fmla="*/ 0 w 3194357"/>
              <a:gd name="connsiteY0" fmla="*/ 0 h 581406"/>
              <a:gd name="connsiteX1" fmla="*/ 1142274 w 3194357"/>
              <a:gd name="connsiteY1" fmla="*/ 0 h 581406"/>
              <a:gd name="connsiteX2" fmla="*/ 3194357 w 3194357"/>
              <a:gd name="connsiteY2" fmla="*/ 581406 h 581406"/>
              <a:gd name="connsiteX3" fmla="*/ 637955 w 3194357"/>
              <a:gd name="connsiteY3" fmla="*/ 581406 h 581406"/>
              <a:gd name="connsiteX4" fmla="*/ 0 w 3194357"/>
              <a:gd name="connsiteY4" fmla="*/ 0 h 58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4357" h="581406">
                <a:moveTo>
                  <a:pt x="0" y="0"/>
                </a:moveTo>
                <a:lnTo>
                  <a:pt x="1142274" y="0"/>
                </a:lnTo>
                <a:lnTo>
                  <a:pt x="3194357" y="581406"/>
                </a:lnTo>
                <a:lnTo>
                  <a:pt x="637955" y="58140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bg1">
                  <a:lumMod val="75000"/>
                  <a:alpha val="78000"/>
                </a:schemeClr>
              </a:gs>
              <a:gs pos="4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55" name="Rectangle 10"/>
          <p:cNvSpPr/>
          <p:nvPr/>
        </p:nvSpPr>
        <p:spPr>
          <a:xfrm>
            <a:off x="3294010" y="2530548"/>
            <a:ext cx="2556402" cy="602671"/>
          </a:xfrm>
          <a:custGeom>
            <a:avLst/>
            <a:gdLst>
              <a:gd name="connsiteX0" fmla="*/ 0 w 2556402"/>
              <a:gd name="connsiteY0" fmla="*/ 0 h 517611"/>
              <a:gd name="connsiteX1" fmla="*/ 2556402 w 2556402"/>
              <a:gd name="connsiteY1" fmla="*/ 0 h 517611"/>
              <a:gd name="connsiteX2" fmla="*/ 2556402 w 2556402"/>
              <a:gd name="connsiteY2" fmla="*/ 517611 h 517611"/>
              <a:gd name="connsiteX3" fmla="*/ 0 w 2556402"/>
              <a:gd name="connsiteY3" fmla="*/ 517611 h 517611"/>
              <a:gd name="connsiteX4" fmla="*/ 0 w 2556402"/>
              <a:gd name="connsiteY4" fmla="*/ 0 h 517611"/>
              <a:gd name="connsiteX0" fmla="*/ 0 w 3151826"/>
              <a:gd name="connsiteY0" fmla="*/ 74428 h 592039"/>
              <a:gd name="connsiteX1" fmla="*/ 3151826 w 3151826"/>
              <a:gd name="connsiteY1" fmla="*/ 0 h 592039"/>
              <a:gd name="connsiteX2" fmla="*/ 2556402 w 3151826"/>
              <a:gd name="connsiteY2" fmla="*/ 592039 h 592039"/>
              <a:gd name="connsiteX3" fmla="*/ 0 w 3151826"/>
              <a:gd name="connsiteY3" fmla="*/ 592039 h 592039"/>
              <a:gd name="connsiteX4" fmla="*/ 0 w 3151826"/>
              <a:gd name="connsiteY4" fmla="*/ 74428 h 592039"/>
              <a:gd name="connsiteX0" fmla="*/ 2052083 w 3151826"/>
              <a:gd name="connsiteY0" fmla="*/ 0 h 592039"/>
              <a:gd name="connsiteX1" fmla="*/ 3151826 w 3151826"/>
              <a:gd name="connsiteY1" fmla="*/ 0 h 592039"/>
              <a:gd name="connsiteX2" fmla="*/ 2556402 w 3151826"/>
              <a:gd name="connsiteY2" fmla="*/ 592039 h 592039"/>
              <a:gd name="connsiteX3" fmla="*/ 0 w 3151826"/>
              <a:gd name="connsiteY3" fmla="*/ 592039 h 592039"/>
              <a:gd name="connsiteX4" fmla="*/ 2052083 w 3151826"/>
              <a:gd name="connsiteY4" fmla="*/ 0 h 592039"/>
              <a:gd name="connsiteX0" fmla="*/ 0 w 3789781"/>
              <a:gd name="connsiteY0" fmla="*/ 10633 h 592039"/>
              <a:gd name="connsiteX1" fmla="*/ 3789781 w 3789781"/>
              <a:gd name="connsiteY1" fmla="*/ 0 h 592039"/>
              <a:gd name="connsiteX2" fmla="*/ 3194357 w 3789781"/>
              <a:gd name="connsiteY2" fmla="*/ 592039 h 592039"/>
              <a:gd name="connsiteX3" fmla="*/ 637955 w 3789781"/>
              <a:gd name="connsiteY3" fmla="*/ 592039 h 592039"/>
              <a:gd name="connsiteX4" fmla="*/ 0 w 3789781"/>
              <a:gd name="connsiteY4" fmla="*/ 10633 h 592039"/>
              <a:gd name="connsiteX0" fmla="*/ 0 w 3194357"/>
              <a:gd name="connsiteY0" fmla="*/ 0 h 581406"/>
              <a:gd name="connsiteX1" fmla="*/ 1142274 w 3194357"/>
              <a:gd name="connsiteY1" fmla="*/ 0 h 581406"/>
              <a:gd name="connsiteX2" fmla="*/ 3194357 w 3194357"/>
              <a:gd name="connsiteY2" fmla="*/ 581406 h 581406"/>
              <a:gd name="connsiteX3" fmla="*/ 637955 w 3194357"/>
              <a:gd name="connsiteY3" fmla="*/ 581406 h 581406"/>
              <a:gd name="connsiteX4" fmla="*/ 0 w 3194357"/>
              <a:gd name="connsiteY4" fmla="*/ 0 h 581406"/>
              <a:gd name="connsiteX0" fmla="*/ 446566 w 2556402"/>
              <a:gd name="connsiteY0" fmla="*/ 0 h 602671"/>
              <a:gd name="connsiteX1" fmla="*/ 504319 w 2556402"/>
              <a:gd name="connsiteY1" fmla="*/ 21265 h 602671"/>
              <a:gd name="connsiteX2" fmla="*/ 2556402 w 2556402"/>
              <a:gd name="connsiteY2" fmla="*/ 602671 h 602671"/>
              <a:gd name="connsiteX3" fmla="*/ 0 w 2556402"/>
              <a:gd name="connsiteY3" fmla="*/ 602671 h 602671"/>
              <a:gd name="connsiteX4" fmla="*/ 446566 w 2556402"/>
              <a:gd name="connsiteY4" fmla="*/ 0 h 602671"/>
              <a:gd name="connsiteX0" fmla="*/ 446566 w 2556402"/>
              <a:gd name="connsiteY0" fmla="*/ 0 h 602671"/>
              <a:gd name="connsiteX1" fmla="*/ 2152365 w 2556402"/>
              <a:gd name="connsiteY1" fmla="*/ 10633 h 602671"/>
              <a:gd name="connsiteX2" fmla="*/ 2556402 w 2556402"/>
              <a:gd name="connsiteY2" fmla="*/ 602671 h 602671"/>
              <a:gd name="connsiteX3" fmla="*/ 0 w 2556402"/>
              <a:gd name="connsiteY3" fmla="*/ 602671 h 602671"/>
              <a:gd name="connsiteX4" fmla="*/ 446566 w 2556402"/>
              <a:gd name="connsiteY4" fmla="*/ 0 h 602671"/>
              <a:gd name="connsiteX0" fmla="*/ 510362 w 2556402"/>
              <a:gd name="connsiteY0" fmla="*/ 0 h 602671"/>
              <a:gd name="connsiteX1" fmla="*/ 2152365 w 2556402"/>
              <a:gd name="connsiteY1" fmla="*/ 10633 h 602671"/>
              <a:gd name="connsiteX2" fmla="*/ 2556402 w 2556402"/>
              <a:gd name="connsiteY2" fmla="*/ 602671 h 602671"/>
              <a:gd name="connsiteX3" fmla="*/ 0 w 2556402"/>
              <a:gd name="connsiteY3" fmla="*/ 602671 h 602671"/>
              <a:gd name="connsiteX4" fmla="*/ 510362 w 2556402"/>
              <a:gd name="connsiteY4" fmla="*/ 0 h 60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402" h="602671">
                <a:moveTo>
                  <a:pt x="510362" y="0"/>
                </a:moveTo>
                <a:lnTo>
                  <a:pt x="2152365" y="10633"/>
                </a:lnTo>
                <a:lnTo>
                  <a:pt x="2556402" y="602671"/>
                </a:lnTo>
                <a:lnTo>
                  <a:pt x="0" y="602671"/>
                </a:lnTo>
                <a:lnTo>
                  <a:pt x="510362" y="0"/>
                </a:lnTo>
                <a:close/>
              </a:path>
            </a:pathLst>
          </a:custGeom>
          <a:gradFill>
            <a:gsLst>
              <a:gs pos="10000">
                <a:schemeClr val="bg1">
                  <a:lumMod val="75000"/>
                  <a:alpha val="78000"/>
                </a:schemeClr>
              </a:gs>
              <a:gs pos="4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49" name="Title 3"/>
          <p:cNvSpPr>
            <a:spLocks noGrp="1"/>
          </p:cNvSpPr>
          <p:nvPr>
            <p:ph type="title"/>
          </p:nvPr>
        </p:nvSpPr>
        <p:spPr>
          <a:xfrm>
            <a:off x="461035" y="178580"/>
            <a:ext cx="8205261" cy="785553"/>
          </a:xfrm>
        </p:spPr>
        <p:txBody>
          <a:bodyPr/>
          <a:lstStyle/>
          <a:p>
            <a:r>
              <a:rPr lang="es-ES_tradnl" sz="2400" dirty="0">
                <a:solidFill>
                  <a:srgbClr val="C00000"/>
                </a:solidFill>
              </a:rPr>
              <a:t>Les i</a:t>
            </a:r>
            <a:r>
              <a:rPr lang="fr-FR" sz="2400" dirty="0" err="1">
                <a:solidFill>
                  <a:srgbClr val="C00000"/>
                </a:solidFill>
              </a:rPr>
              <a:t>mpactes</a:t>
            </a:r>
            <a:r>
              <a:rPr lang="fr-FR" sz="2400" dirty="0">
                <a:solidFill>
                  <a:srgbClr val="C00000"/>
                </a:solidFill>
              </a:rPr>
              <a:t> économiques et sociales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50000"/>
                  </a:schemeClr>
                </a:solidFill>
              </a:rPr>
            </a:b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15939" y="0"/>
            <a:ext cx="997200" cy="907200"/>
            <a:chOff x="-114493" y="2028120"/>
            <a:chExt cx="4936458" cy="4487689"/>
          </a:xfrm>
        </p:grpSpPr>
        <p:sp>
          <p:nvSpPr>
            <p:cNvPr id="93" name="Oval 92"/>
            <p:cNvSpPr/>
            <p:nvPr/>
          </p:nvSpPr>
          <p:spPr>
            <a:xfrm rot="20700000">
              <a:off x="-114493" y="2028120"/>
              <a:ext cx="4936458" cy="44876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 rot="20700000">
              <a:off x="54141" y="2509679"/>
              <a:ext cx="4203337" cy="3821215"/>
            </a:xfrm>
            <a:prstGeom prst="ellipse">
              <a:avLst/>
            </a:prstGeom>
            <a:solidFill>
              <a:schemeClr val="bg1">
                <a:lumMod val="75000"/>
                <a:alpha val="50196"/>
              </a:schemeClr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 rot="20700000">
              <a:off x="232616" y="2947406"/>
              <a:ext cx="3543656" cy="3221505"/>
            </a:xfrm>
            <a:prstGeom prst="ellipse">
              <a:avLst/>
            </a:prstGeom>
            <a:solidFill>
              <a:schemeClr val="bg1">
                <a:lumMod val="75000"/>
                <a:alpha val="50196"/>
              </a:schemeClr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 rot="20700000">
              <a:off x="396999" y="3335614"/>
              <a:ext cx="2928641" cy="2662401"/>
            </a:xfrm>
            <a:prstGeom prst="ellipse">
              <a:avLst/>
            </a:prstGeom>
            <a:solidFill>
              <a:srgbClr val="17375E">
                <a:alpha val="80000"/>
              </a:srgbClr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rot="20700000">
              <a:off x="573360" y="3808354"/>
              <a:ext cx="2200331" cy="2000301"/>
            </a:xfrm>
            <a:prstGeom prst="ellipse">
              <a:avLst/>
            </a:prstGeom>
            <a:solidFill>
              <a:srgbClr val="BFBFBF"/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 rot="20700000">
              <a:off x="733482" y="4321428"/>
              <a:ext cx="1366232" cy="1242029"/>
            </a:xfrm>
            <a:prstGeom prst="ellipse">
              <a:avLst/>
            </a:prstGeom>
            <a:solidFill>
              <a:srgbClr val="BFBFBF"/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 rot="20700000">
              <a:off x="906084" y="4605258"/>
              <a:ext cx="844381" cy="767619"/>
            </a:xfrm>
            <a:prstGeom prst="ellipse">
              <a:avLst/>
            </a:prstGeom>
            <a:solidFill>
              <a:srgbClr val="BFBFBF"/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</p:grpSp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FE32714A-EF6F-4341-A173-BAEF69F368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" y="6181899"/>
            <a:ext cx="1262864" cy="6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0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rgbClr val="C00000"/>
                </a:solidFill>
              </a:rPr>
              <a:t>Les impacts géostratégiques</a:t>
            </a:r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457201" y="1250496"/>
            <a:ext cx="8228012" cy="6117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−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›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prstClr val="black"/>
              </a:buClr>
            </a:pPr>
            <a:r>
              <a:rPr lang="fr-FR" dirty="0">
                <a:solidFill>
                  <a:srgbClr val="C00000"/>
                </a:solidFill>
              </a:rPr>
              <a:t>La situation géographique et stratégique de la Liaison Fixe entraine des impacts à différentes échelles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1924" y="2234675"/>
            <a:ext cx="1642883" cy="1658679"/>
            <a:chOff x="331924" y="2234675"/>
            <a:chExt cx="1642883" cy="1658679"/>
          </a:xfrm>
        </p:grpSpPr>
        <p:grpSp>
          <p:nvGrpSpPr>
            <p:cNvPr id="2" name="Group 1"/>
            <p:cNvGrpSpPr/>
            <p:nvPr/>
          </p:nvGrpSpPr>
          <p:grpSpPr>
            <a:xfrm>
              <a:off x="331924" y="2234675"/>
              <a:ext cx="1642883" cy="1658679"/>
              <a:chOff x="1658679" y="2392326"/>
              <a:chExt cx="2590702" cy="2615609"/>
            </a:xfrm>
          </p:grpSpPr>
          <p:pic>
            <p:nvPicPr>
              <p:cNvPr id="27" name="Picture 3"/>
              <p:cNvPicPr>
                <a:picLocks noChangeArrowheads="1"/>
              </p:cNvPicPr>
              <p:nvPr/>
            </p:nvPicPr>
            <p:blipFill rotWithShape="1"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" r="60" b="18729"/>
              <a:stretch/>
            </p:blipFill>
            <p:spPr bwMode="auto">
              <a:xfrm>
                <a:off x="2156169" y="3292843"/>
                <a:ext cx="2074488" cy="1715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"/>
              <p:cNvPicPr>
                <a:picLocks noChangeArrowheads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938" r="17432" b="-22470"/>
              <a:stretch/>
            </p:blipFill>
            <p:spPr bwMode="auto">
              <a:xfrm>
                <a:off x="2580480" y="2392328"/>
                <a:ext cx="1631451" cy="1152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1658679" y="2392326"/>
                <a:ext cx="2590702" cy="261560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379881" y="2325601"/>
              <a:ext cx="1546968" cy="1448382"/>
            </a:xfrm>
            <a:prstGeom prst="ellipse">
              <a:avLst/>
            </a:prstGeom>
            <a:noFill/>
            <a:ln w="3175">
              <a:solidFill>
                <a:schemeClr val="bg2">
                  <a:lumMod val="1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80160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24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05845" y="2077983"/>
            <a:ext cx="203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>
                <a:solidFill>
                  <a:srgbClr val="242852">
                    <a:lumMod val="75000"/>
                  </a:srgbClr>
                </a:solidFill>
                <a:latin typeface="Arial"/>
              </a:rPr>
              <a:t>Transcontinental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71941" y="2077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b="1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189554" y="2453193"/>
            <a:ext cx="2041193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67960" y="2533768"/>
            <a:ext cx="2326178" cy="108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85725" indent="-85725" algn="l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Arial"/>
              </a:rPr>
              <a:t>Accélération de la </a:t>
            </a:r>
            <a:r>
              <a:rPr lang="fr-FR" sz="1200" b="1" dirty="0">
                <a:solidFill>
                  <a:prstClr val="black"/>
                </a:solidFill>
                <a:latin typeface="Arial"/>
              </a:rPr>
              <a:t>convergence économique entre l’Europe et l’Afrique</a:t>
            </a:r>
          </a:p>
          <a:p>
            <a:pPr marL="85725" indent="-85725" algn="l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prstClr val="black"/>
                </a:solidFill>
                <a:latin typeface="Arial"/>
              </a:rPr>
              <a:t>Amélioration dans les relations commerciales et politiques </a:t>
            </a:r>
            <a:r>
              <a:rPr lang="fr-FR" sz="1200" dirty="0">
                <a:solidFill>
                  <a:prstClr val="black"/>
                </a:solidFill>
                <a:latin typeface="Arial"/>
              </a:rPr>
              <a:t>entre l’Europe et l’Afrique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28991" y="207798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rgbClr val="242852">
                    <a:lumMod val="75000"/>
                  </a:srgbClr>
                </a:solidFill>
                <a:latin typeface="Arial"/>
              </a:rPr>
              <a:t>Méditerranée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95087" y="2077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b="1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2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6623333" y="2453193"/>
            <a:ext cx="2041193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78706" y="2533768"/>
            <a:ext cx="2477797" cy="108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85725" indent="-85725" algn="l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prstClr val="black"/>
                </a:solidFill>
                <a:latin typeface="Arial"/>
              </a:rPr>
              <a:t>Chaînon-clé dans le réseau de transport Euro-Méditerranéen</a:t>
            </a:r>
          </a:p>
          <a:p>
            <a:pPr marL="85725" indent="-85725" algn="l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prstClr val="black"/>
                </a:solidFill>
                <a:latin typeface="Arial"/>
              </a:rPr>
              <a:t>Projet </a:t>
            </a:r>
            <a:r>
              <a:rPr lang="fr-FR" sz="1200" b="1" dirty="0" smtClean="0">
                <a:solidFill>
                  <a:prstClr val="black"/>
                </a:solidFill>
                <a:latin typeface="Arial"/>
              </a:rPr>
              <a:t>d’intégration </a:t>
            </a:r>
            <a:r>
              <a:rPr lang="fr-FR" sz="1200" dirty="0">
                <a:solidFill>
                  <a:prstClr val="black"/>
                </a:solidFill>
                <a:latin typeface="Arial"/>
              </a:rPr>
              <a:t>dans </a:t>
            </a:r>
            <a:r>
              <a:rPr lang="fr-FR" sz="1200" dirty="0" smtClean="0">
                <a:solidFill>
                  <a:prstClr val="black"/>
                </a:solidFill>
                <a:latin typeface="Arial"/>
              </a:rPr>
              <a:t>la région méditerranéenne</a:t>
            </a:r>
            <a:endParaRPr lang="fr-FR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05845" y="421512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>
                <a:solidFill>
                  <a:srgbClr val="242852">
                    <a:lumMod val="75000"/>
                  </a:srgbClr>
                </a:solidFill>
                <a:latin typeface="Arial"/>
              </a:rPr>
              <a:t>Magreb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71941" y="42151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b="1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3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189554" y="4622235"/>
            <a:ext cx="2041193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67960" y="4692176"/>
            <a:ext cx="2558797" cy="108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85725" indent="-85725" algn="l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prstClr val="black"/>
                </a:solidFill>
                <a:latin typeface="Arial"/>
              </a:rPr>
              <a:t>Augmentation des échanges entre les pays </a:t>
            </a:r>
            <a:r>
              <a:rPr lang="fr-FR" sz="1200" dirty="0">
                <a:solidFill>
                  <a:prstClr val="black"/>
                </a:solidFill>
                <a:latin typeface="Arial"/>
              </a:rPr>
              <a:t>de la région</a:t>
            </a:r>
          </a:p>
          <a:p>
            <a:pPr marL="85725" indent="-85725" algn="l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Arial"/>
              </a:rPr>
              <a:t>Impulsion à </a:t>
            </a:r>
            <a:r>
              <a:rPr lang="fr-FR" sz="1200" b="1" dirty="0">
                <a:solidFill>
                  <a:prstClr val="black"/>
                </a:solidFill>
                <a:latin typeface="Arial"/>
              </a:rPr>
              <a:t>l’investissement en infrastructures </a:t>
            </a:r>
            <a:r>
              <a:rPr lang="fr-FR" sz="1200" dirty="0">
                <a:solidFill>
                  <a:prstClr val="black"/>
                </a:solidFill>
                <a:latin typeface="Arial"/>
              </a:rPr>
              <a:t>qui favoriseront </a:t>
            </a:r>
            <a:r>
              <a:rPr lang="fr-FR" sz="1200" dirty="0" smtClean="0">
                <a:solidFill>
                  <a:prstClr val="black"/>
                </a:solidFill>
                <a:latin typeface="Arial"/>
              </a:rPr>
              <a:t>l’intégration</a:t>
            </a:r>
            <a:endParaRPr lang="fr-FR" sz="12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01905" y="4393084"/>
            <a:ext cx="1642883" cy="1658678"/>
            <a:chOff x="4701905" y="4393084"/>
            <a:chExt cx="1642883" cy="1658678"/>
          </a:xfrm>
        </p:grpSpPr>
        <p:grpSp>
          <p:nvGrpSpPr>
            <p:cNvPr id="60" name="Group 59"/>
            <p:cNvGrpSpPr/>
            <p:nvPr/>
          </p:nvGrpSpPr>
          <p:grpSpPr>
            <a:xfrm>
              <a:off x="4701905" y="4393084"/>
              <a:ext cx="1642883" cy="1658678"/>
              <a:chOff x="1658679" y="2392326"/>
              <a:chExt cx="2590702" cy="2615609"/>
            </a:xfrm>
          </p:grpSpPr>
          <p:pic>
            <p:nvPicPr>
              <p:cNvPr id="66" name="Picture 3"/>
              <p:cNvPicPr>
                <a:picLocks noChangeArrowheads="1"/>
              </p:cNvPicPr>
              <p:nvPr/>
            </p:nvPicPr>
            <p:blipFill rotWithShape="1"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60" b="42687"/>
              <a:stretch/>
            </p:blipFill>
            <p:spPr bwMode="auto">
              <a:xfrm>
                <a:off x="1809929" y="3585661"/>
                <a:ext cx="2439452" cy="1422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3"/>
              <p:cNvPicPr>
                <a:picLocks noChangeArrowheads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938" r="26909" b="-22470"/>
              <a:stretch/>
            </p:blipFill>
            <p:spPr bwMode="auto">
              <a:xfrm>
                <a:off x="2251599" y="2392326"/>
                <a:ext cx="1997782" cy="1594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Rectangle 67"/>
              <p:cNvSpPr/>
              <p:nvPr/>
            </p:nvSpPr>
            <p:spPr>
              <a:xfrm>
                <a:off x="1658679" y="2392326"/>
                <a:ext cx="2590702" cy="261560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4880371" y="4846802"/>
              <a:ext cx="653595" cy="752956"/>
            </a:xfrm>
            <a:prstGeom prst="ellipse">
              <a:avLst/>
            </a:prstGeom>
            <a:noFill/>
            <a:ln w="3175">
              <a:solidFill>
                <a:schemeClr val="bg2">
                  <a:lumMod val="1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80160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24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928991" y="421512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rgbClr val="242852">
                    <a:lumMod val="75000"/>
                  </a:srgbClr>
                </a:solidFill>
                <a:latin typeface="Arial"/>
              </a:rPr>
              <a:t>Binational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695087" y="42151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b="1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4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6623333" y="4622235"/>
            <a:ext cx="2041193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78706" y="4622235"/>
            <a:ext cx="2477797" cy="1629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85725" indent="-85725" algn="l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Arial"/>
              </a:rPr>
              <a:t>Renforcement des </a:t>
            </a:r>
            <a:r>
              <a:rPr lang="fr-FR" sz="1200" b="1" dirty="0">
                <a:solidFill>
                  <a:prstClr val="black"/>
                </a:solidFill>
                <a:latin typeface="Arial"/>
              </a:rPr>
              <a:t>relations de voisinage entre l’Espagne et le Maroc</a:t>
            </a:r>
          </a:p>
          <a:p>
            <a:pPr marL="85725" indent="-85725" algn="l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Arial"/>
              </a:rPr>
              <a:t>Les mesures d’accompagnement encourageront la </a:t>
            </a:r>
            <a:r>
              <a:rPr lang="fr-FR" sz="1200" b="1" dirty="0">
                <a:solidFill>
                  <a:prstClr val="black"/>
                </a:solidFill>
                <a:latin typeface="Arial"/>
              </a:rPr>
              <a:t>cohésion économique et sociale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01905" y="2234675"/>
            <a:ext cx="1642883" cy="1658678"/>
            <a:chOff x="4701905" y="2234675"/>
            <a:chExt cx="1642883" cy="1658678"/>
          </a:xfrm>
        </p:grpSpPr>
        <p:grpSp>
          <p:nvGrpSpPr>
            <p:cNvPr id="39" name="Group 38"/>
            <p:cNvGrpSpPr/>
            <p:nvPr/>
          </p:nvGrpSpPr>
          <p:grpSpPr>
            <a:xfrm>
              <a:off x="4701905" y="2234675"/>
              <a:ext cx="1642883" cy="1658678"/>
              <a:chOff x="1658679" y="2392326"/>
              <a:chExt cx="2590702" cy="2615609"/>
            </a:xfrm>
          </p:grpSpPr>
          <p:pic>
            <p:nvPicPr>
              <p:cNvPr id="45" name="Picture 3"/>
              <p:cNvPicPr>
                <a:picLocks noChangeArrowheads="1"/>
              </p:cNvPicPr>
              <p:nvPr/>
            </p:nvPicPr>
            <p:blipFill rotWithShape="1"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60" b="42687"/>
              <a:stretch/>
            </p:blipFill>
            <p:spPr bwMode="auto">
              <a:xfrm>
                <a:off x="1809929" y="3585661"/>
                <a:ext cx="2439452" cy="1422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3"/>
              <p:cNvPicPr>
                <a:picLocks noChangeArrowheads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938" r="26909" b="-22470"/>
              <a:stretch/>
            </p:blipFill>
            <p:spPr bwMode="auto">
              <a:xfrm>
                <a:off x="2251599" y="2392326"/>
                <a:ext cx="1997782" cy="1594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658679" y="2392326"/>
                <a:ext cx="2590702" cy="261560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3" name="Oval 72"/>
            <p:cNvSpPr/>
            <p:nvPr/>
          </p:nvSpPr>
          <p:spPr>
            <a:xfrm>
              <a:off x="4868137" y="2647542"/>
              <a:ext cx="1406335" cy="938805"/>
            </a:xfrm>
            <a:prstGeom prst="ellipse">
              <a:avLst/>
            </a:prstGeom>
            <a:noFill/>
            <a:ln w="3175">
              <a:solidFill>
                <a:schemeClr val="bg2">
                  <a:lumMod val="1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80160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24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1924" y="4393084"/>
            <a:ext cx="1642883" cy="1658678"/>
            <a:chOff x="331924" y="4393084"/>
            <a:chExt cx="1642883" cy="1658678"/>
          </a:xfrm>
        </p:grpSpPr>
        <p:grpSp>
          <p:nvGrpSpPr>
            <p:cNvPr id="50" name="Group 49"/>
            <p:cNvGrpSpPr/>
            <p:nvPr/>
          </p:nvGrpSpPr>
          <p:grpSpPr>
            <a:xfrm>
              <a:off x="331924" y="4393084"/>
              <a:ext cx="1642883" cy="1658678"/>
              <a:chOff x="1658679" y="2392326"/>
              <a:chExt cx="2590702" cy="2615609"/>
            </a:xfrm>
          </p:grpSpPr>
          <p:pic>
            <p:nvPicPr>
              <p:cNvPr id="56" name="Picture 3"/>
              <p:cNvPicPr>
                <a:picLocks noChangeArrowheads="1"/>
              </p:cNvPicPr>
              <p:nvPr/>
            </p:nvPicPr>
            <p:blipFill rotWithShape="1"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60" b="42687"/>
              <a:stretch/>
            </p:blipFill>
            <p:spPr bwMode="auto">
              <a:xfrm>
                <a:off x="1809929" y="3585661"/>
                <a:ext cx="2439452" cy="1422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3"/>
              <p:cNvPicPr>
                <a:picLocks noChangeArrowheads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938" r="26909" b="-22470"/>
              <a:stretch/>
            </p:blipFill>
            <p:spPr bwMode="auto">
              <a:xfrm>
                <a:off x="2251599" y="2392326"/>
                <a:ext cx="1997782" cy="1594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Rectangle 57"/>
              <p:cNvSpPr/>
              <p:nvPr/>
            </p:nvSpPr>
            <p:spPr>
              <a:xfrm>
                <a:off x="1658679" y="2392326"/>
                <a:ext cx="2590702" cy="261560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79882" y="5142088"/>
              <a:ext cx="1377666" cy="569943"/>
            </a:xfrm>
            <a:prstGeom prst="ellipse">
              <a:avLst/>
            </a:prstGeom>
            <a:noFill/>
            <a:ln w="3175">
              <a:solidFill>
                <a:schemeClr val="bg2">
                  <a:lumMod val="1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80160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24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817139" y="3194"/>
            <a:ext cx="997200" cy="907200"/>
            <a:chOff x="-114493" y="2028120"/>
            <a:chExt cx="4936458" cy="4487689"/>
          </a:xfrm>
        </p:grpSpPr>
        <p:sp>
          <p:nvSpPr>
            <p:cNvPr id="49" name="Oval 48"/>
            <p:cNvSpPr/>
            <p:nvPr/>
          </p:nvSpPr>
          <p:spPr>
            <a:xfrm rot="20700000">
              <a:off x="-114493" y="2028120"/>
              <a:ext cx="4936458" cy="4487689"/>
            </a:xfrm>
            <a:prstGeom prst="ellipse">
              <a:avLst/>
            </a:prstGeom>
            <a:solidFill>
              <a:srgbClr val="558ED5"/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 rot="20700000">
              <a:off x="54141" y="2509679"/>
              <a:ext cx="4203337" cy="38212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 rot="20700000">
              <a:off x="232616" y="2947406"/>
              <a:ext cx="3543656" cy="322150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 rot="20700000">
              <a:off x="396999" y="3335614"/>
              <a:ext cx="2928641" cy="26624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 rot="20700000">
              <a:off x="573359" y="3808355"/>
              <a:ext cx="2200333" cy="20003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 rot="20700000">
              <a:off x="733482" y="4321427"/>
              <a:ext cx="1366234" cy="12420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 rot="20700000">
              <a:off x="906084" y="4605258"/>
              <a:ext cx="844381" cy="7676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</p:grpSp>
      <p:pic>
        <p:nvPicPr>
          <p:cNvPr id="75" name="Imagen 74">
            <a:extLst>
              <a:ext uri="{FF2B5EF4-FFF2-40B4-BE49-F238E27FC236}">
                <a16:creationId xmlns:a16="http://schemas.microsoft.com/office/drawing/2014/main" xmlns="" id="{722C2F53-0359-404B-B505-86BC9901B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" y="6181899"/>
            <a:ext cx="1262864" cy="6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4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785225" cy="1152525"/>
          </a:xfrm>
        </p:spPr>
        <p:txBody>
          <a:bodyPr/>
          <a:lstStyle/>
          <a:p>
            <a:r>
              <a:rPr lang="fr-FR" altLang="es-ES" dirty="0"/>
              <a:t>Conclusions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628775"/>
            <a:ext cx="8964612" cy="4392613"/>
          </a:xfrm>
          <a:noFill/>
          <a:ln/>
        </p:spPr>
        <p:txBody>
          <a:bodyPr/>
          <a:lstStyle/>
          <a:p>
            <a:pPr marL="381000" indent="-381000" algn="l">
              <a:lnSpc>
                <a:spcPct val="90000"/>
              </a:lnSpc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 projet unique pour relier par voie terrestre les deux rives de la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Méditerranée</a:t>
            </a:r>
          </a:p>
          <a:p>
            <a:pPr algn="l">
              <a:lnSpc>
                <a:spcPct val="90000"/>
              </a:lnSpc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81000" indent="-381000" algn="l">
              <a:lnSpc>
                <a:spcPct val="90000"/>
              </a:lnSpc>
              <a:buFontTx/>
              <a:buChar char="•"/>
            </a:pPr>
            <a:r>
              <a:rPr lang="fr-FR" altLang="es-ES" sz="2000" dirty="0"/>
              <a:t>Favorise la politique euro- méditerranéenne de mise en place d’un espace économique </a:t>
            </a:r>
            <a:r>
              <a:rPr lang="fr-FR" altLang="es-ES" sz="2000" dirty="0" smtClean="0"/>
              <a:t>intégré</a:t>
            </a:r>
          </a:p>
          <a:p>
            <a:pPr algn="l">
              <a:lnSpc>
                <a:spcPct val="90000"/>
              </a:lnSpc>
            </a:pPr>
            <a:endParaRPr lang="fr-FR" altLang="es-ES" sz="2000" dirty="0"/>
          </a:p>
          <a:p>
            <a:pPr marL="381000" indent="-381000" algn="l">
              <a:lnSpc>
                <a:spcPct val="90000"/>
              </a:lnSpc>
              <a:buFontTx/>
              <a:buChar char="•"/>
            </a:pPr>
            <a:r>
              <a:rPr lang="fr-FR" altLang="es-ES" sz="2000" dirty="0" smtClean="0"/>
              <a:t>Constitue </a:t>
            </a:r>
            <a:r>
              <a:rPr lang="fr-FR" altLang="es-ES" sz="2000" dirty="0"/>
              <a:t>le maillon essentiel d’un nouveau système de transport international intégré euro-africain pour répondre à la demande de trafic et le fluidifier, dans des conditions de sécurité </a:t>
            </a:r>
            <a:r>
              <a:rPr lang="fr-FR" altLang="es-ES" sz="2000" dirty="0" smtClean="0"/>
              <a:t>satisfaisantes</a:t>
            </a:r>
          </a:p>
          <a:p>
            <a:pPr algn="l">
              <a:lnSpc>
                <a:spcPct val="90000"/>
              </a:lnSpc>
            </a:pPr>
            <a:endParaRPr lang="fr-FR" altLang="es-ES" sz="2000" dirty="0"/>
          </a:p>
          <a:p>
            <a:pPr marL="381000" indent="-381000" algn="l">
              <a:lnSpc>
                <a:spcPct val="90000"/>
              </a:lnSpc>
              <a:buFontTx/>
              <a:buChar char="•"/>
            </a:pPr>
            <a:r>
              <a:rPr lang="fr-FR" altLang="es-ES" sz="2000" dirty="0"/>
              <a:t>Consolide la </a:t>
            </a:r>
            <a:r>
              <a:rPr lang="fr-FR" altLang="es-ES" sz="2000" dirty="0" smtClean="0"/>
              <a:t>zone </a:t>
            </a:r>
            <a:r>
              <a:rPr lang="fr-FR" altLang="es-ES" sz="2000" dirty="0"/>
              <a:t>du détroit de Gibraltar dans les échanges entre l’Europe et l’Afrique comme couloir névralgique de transport.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121E8133-C988-46E0-995C-CFBA9744C9AD}"/>
              </a:ext>
            </a:extLst>
          </p:cNvPr>
          <p:cNvSpPr/>
          <p:nvPr/>
        </p:nvSpPr>
        <p:spPr bwMode="auto">
          <a:xfrm>
            <a:off x="0" y="6309320"/>
            <a:ext cx="1547664" cy="5486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B1E5D92-6707-4D00-97FF-E274C807D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" y="6181899"/>
            <a:ext cx="1262864" cy="6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0048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GrowthLine_04_2013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GrowthLine_04_2013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GrowthLine_04_2013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634</Words>
  <Application>Microsoft Office PowerPoint</Application>
  <PresentationFormat>Presentación en pantalla (4:3)</PresentationFormat>
  <Paragraphs>111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Diseño predeterminado</vt:lpstr>
      <vt:lpstr>2_GrowthLine_04_2013</vt:lpstr>
      <vt:lpstr>3_GrowthLine_04_2013</vt:lpstr>
      <vt:lpstr>4_GrowthLine_04_2013</vt:lpstr>
      <vt:lpstr>1_Diseño predeterminado</vt:lpstr>
      <vt:lpstr>2_Diseño predeterminado</vt:lpstr>
      <vt:lpstr>3_Diseño predeterminado</vt:lpstr>
      <vt:lpstr>Présentation du Projet de la Liaison Fixe à travers le Détroit de Gibraltar</vt:lpstr>
      <vt:lpstr>Cadre du Projet </vt:lpstr>
      <vt:lpstr> Le tracé du tunnel :  deux couloirs envisagés </vt:lpstr>
      <vt:lpstr>Presentación de PowerPoint</vt:lpstr>
      <vt:lpstr>Les impacts de la Liaison Fixe Europe-Afrique </vt:lpstr>
      <vt:lpstr>Les impacts économiques de la Liaison Fixe </vt:lpstr>
      <vt:lpstr>Les impactes économiques et sociales </vt:lpstr>
      <vt:lpstr>Les impacts géostratégiques</vt:lpstr>
      <vt:lpstr>Conclusions</vt:lpstr>
    </vt:vector>
  </TitlesOfParts>
  <Company>CEDEX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 Aparicio</dc:creator>
  <cp:lastModifiedBy>Angeles Alastrue</cp:lastModifiedBy>
  <cp:revision>166</cp:revision>
  <cp:lastPrinted>2016-10-03T15:37:54Z</cp:lastPrinted>
  <dcterms:created xsi:type="dcterms:W3CDTF">2007-03-02T14:59:56Z</dcterms:created>
  <dcterms:modified xsi:type="dcterms:W3CDTF">2018-12-05T17:55:31Z</dcterms:modified>
</cp:coreProperties>
</file>