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5" r:id="rId18"/>
    <p:sldId id="276" r:id="rId19"/>
    <p:sldId id="272" r:id="rId20"/>
    <p:sldId id="273" r:id="rId21"/>
    <p:sldId id="27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38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dPt>
            <c:idx val="0"/>
            <c:bubble3D val="0"/>
            <c:spPr>
              <a:solidFill>
                <a:srgbClr val="FFC000"/>
              </a:solidFill>
            </c:spPr>
          </c:dPt>
          <c:dPt>
            <c:idx val="4"/>
            <c:bubble3D val="0"/>
            <c:spPr>
              <a:solidFill>
                <a:srgbClr val="92D050"/>
              </a:solidFill>
              <a:ln>
                <a:solidFill>
                  <a:srgbClr val="92D050"/>
                </a:solidFill>
              </a:ln>
            </c:spPr>
          </c:dPt>
          <c:dLbls>
            <c:dLbl>
              <c:idx val="0"/>
              <c:layout>
                <c:manualLayout>
                  <c:x val="-0.22746130638309386"/>
                  <c:y val="7.950733617314229E-2"/>
                </c:manualLayout>
              </c:layout>
              <c:showLegendKey val="0"/>
              <c:showVal val="0"/>
              <c:showCatName val="1"/>
              <c:showSerName val="0"/>
              <c:showPercent val="1"/>
              <c:showBubbleSize val="0"/>
            </c:dLbl>
            <c:dLbl>
              <c:idx val="1"/>
              <c:layout>
                <c:manualLayout>
                  <c:x val="-0.16162905538869496"/>
                  <c:y val="-0.33382513661202184"/>
                </c:manualLayout>
              </c:layout>
              <c:showLegendKey val="0"/>
              <c:showVal val="0"/>
              <c:showCatName val="1"/>
              <c:showSerName val="0"/>
              <c:showPercent val="1"/>
              <c:showBubbleSize val="0"/>
            </c:dLbl>
            <c:dLbl>
              <c:idx val="2"/>
              <c:layout>
                <c:manualLayout>
                  <c:x val="0.1527195118651406"/>
                  <c:y val="-0.29760982746009207"/>
                </c:manualLayout>
              </c:layout>
              <c:showLegendKey val="0"/>
              <c:showVal val="0"/>
              <c:showCatName val="1"/>
              <c:showSerName val="0"/>
              <c:showPercent val="1"/>
              <c:showBubbleSize val="0"/>
            </c:dLbl>
            <c:dLbl>
              <c:idx val="3"/>
              <c:layout>
                <c:manualLayout>
                  <c:x val="0.11266755959628758"/>
                  <c:y val="-0.16083107439438923"/>
                </c:manualLayout>
              </c:layout>
              <c:showLegendKey val="0"/>
              <c:showVal val="0"/>
              <c:showCatName val="1"/>
              <c:showSerName val="0"/>
              <c:showPercent val="1"/>
              <c:showBubbleSize val="0"/>
            </c:dLbl>
            <c:dLbl>
              <c:idx val="4"/>
              <c:layout>
                <c:manualLayout>
                  <c:x val="0.15489136022945585"/>
                  <c:y val="0.12161116130975431"/>
                </c:manualLayout>
              </c:layout>
              <c:showLegendKey val="0"/>
              <c:showVal val="0"/>
              <c:showCatName val="1"/>
              <c:showSerName val="0"/>
              <c:showPercent val="1"/>
              <c:showBubbleSize val="0"/>
            </c:dLbl>
            <c:txPr>
              <a:bodyPr/>
              <a:lstStyle/>
              <a:p>
                <a:pPr>
                  <a:defRPr b="1"/>
                </a:pPr>
                <a:endParaRPr lang="en-US"/>
              </a:p>
            </c:txPr>
            <c:showLegendKey val="0"/>
            <c:showVal val="0"/>
            <c:showCatName val="1"/>
            <c:showSerName val="0"/>
            <c:showPercent val="1"/>
            <c:showBubbleSize val="0"/>
            <c:showLeaderLines val="1"/>
          </c:dLbls>
          <c:cat>
            <c:strRef>
              <c:f>Sheet1!$A$2:$A$6</c:f>
              <c:strCache>
                <c:ptCount val="5"/>
                <c:pt idx="0">
                  <c:v>Residential</c:v>
                </c:pt>
                <c:pt idx="1">
                  <c:v>Industrial</c:v>
                </c:pt>
                <c:pt idx="2">
                  <c:v>Commercial</c:v>
                </c:pt>
                <c:pt idx="3">
                  <c:v>Agriculture </c:v>
                </c:pt>
                <c:pt idx="4">
                  <c:v>Others</c:v>
                </c:pt>
              </c:strCache>
            </c:strRef>
          </c:cat>
          <c:val>
            <c:numRef>
              <c:f>Sheet1!$B$2:$B$6</c:f>
              <c:numCache>
                <c:formatCode>0%</c:formatCode>
                <c:ptCount val="5"/>
                <c:pt idx="0">
                  <c:v>0.36</c:v>
                </c:pt>
                <c:pt idx="1">
                  <c:v>0.14000000000000001</c:v>
                </c:pt>
                <c:pt idx="2">
                  <c:v>0.14000000000000001</c:v>
                </c:pt>
                <c:pt idx="3">
                  <c:v>0.13</c:v>
                </c:pt>
                <c:pt idx="4">
                  <c:v>0.23</c:v>
                </c:pt>
              </c:numCache>
            </c:numRef>
          </c:val>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6/29/2019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6/29/2019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6/29/2019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6/29/2019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6/29/2019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6/29/2019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6/29/2019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6/29/2019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6/29/2019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6/29/2019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6/29/2019</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6/29/2019</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en-GB" sz="3600" dirty="0" smtClean="0"/>
              <a:t>The Potential of Renewable Energy in Libya</a:t>
            </a:r>
            <a:endParaRPr lang="en-GB" sz="3600" dirty="0"/>
          </a:p>
        </p:txBody>
      </p:sp>
      <p:sp>
        <p:nvSpPr>
          <p:cNvPr id="3" name="Content Placeholder 2"/>
          <p:cNvSpPr>
            <a:spLocks noGrp="1"/>
          </p:cNvSpPr>
          <p:nvPr>
            <p:ph type="subTitle" idx="1"/>
          </p:nvPr>
        </p:nvSpPr>
        <p:spPr>
          <a:xfrm>
            <a:off x="685800" y="3753296"/>
            <a:ext cx="7772400" cy="1199704"/>
          </a:xfrm>
        </p:spPr>
        <p:txBody>
          <a:bodyPr/>
          <a:lstStyle/>
          <a:p>
            <a:pPr marL="109728" indent="0" algn="ctr">
              <a:buNone/>
            </a:pPr>
            <a:r>
              <a:rPr lang="en-GB" dirty="0">
                <a:solidFill>
                  <a:srgbClr val="0070C0"/>
                </a:solidFill>
              </a:rPr>
              <a:t> Prof. Faisal A. Mohamed </a:t>
            </a:r>
            <a:r>
              <a:rPr lang="en-GB" dirty="0" err="1">
                <a:solidFill>
                  <a:srgbClr val="0070C0"/>
                </a:solidFill>
              </a:rPr>
              <a:t>Elabdli</a:t>
            </a:r>
            <a:endParaRPr lang="en-GB" dirty="0">
              <a:solidFill>
                <a:srgbClr val="0070C0"/>
              </a:solidFill>
            </a:endParaRPr>
          </a:p>
        </p:txBody>
      </p:sp>
      <p:sp>
        <p:nvSpPr>
          <p:cNvPr id="4" name="Rectangle 3"/>
          <p:cNvSpPr/>
          <p:nvPr/>
        </p:nvSpPr>
        <p:spPr>
          <a:xfrm>
            <a:off x="2133600" y="4191000"/>
            <a:ext cx="5334000" cy="923330"/>
          </a:xfrm>
          <a:prstGeom prst="rect">
            <a:avLst/>
          </a:prstGeom>
        </p:spPr>
        <p:txBody>
          <a:bodyPr wrap="square">
            <a:spAutoFit/>
          </a:bodyPr>
          <a:lstStyle/>
          <a:p>
            <a:pPr algn="ctr"/>
            <a:r>
              <a:rPr lang="en-GB" dirty="0" smtClean="0"/>
              <a:t>General Director </a:t>
            </a:r>
          </a:p>
          <a:p>
            <a:pPr algn="ctr"/>
            <a:r>
              <a:rPr lang="en-GB" dirty="0" smtClean="0"/>
              <a:t>Authority </a:t>
            </a:r>
            <a:r>
              <a:rPr lang="en-GB" dirty="0"/>
              <a:t>of Natural Science Research and Technology</a:t>
            </a:r>
          </a:p>
        </p:txBody>
      </p:sp>
      <p:pic>
        <p:nvPicPr>
          <p:cNvPr id="5" name="Picture 4" descr="Related image"/>
          <p:cNvPicPr>
            <a:picLocks noChangeAspect="1" noChangeArrowheads="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3429000" y="0"/>
            <a:ext cx="2143125" cy="2143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842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914400"/>
            <a:ext cx="8305800" cy="4419600"/>
          </a:xfrm>
          <a:prstGeom prst="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27"/>
          <p:cNvSpPr>
            <a:spLocks noChangeArrowheads="1"/>
          </p:cNvSpPr>
          <p:nvPr/>
        </p:nvSpPr>
        <p:spPr bwMode="auto">
          <a:xfrm>
            <a:off x="533400" y="1143000"/>
            <a:ext cx="2286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b="1"/>
              <a:t>PV for Water pumping</a:t>
            </a:r>
          </a:p>
        </p:txBody>
      </p:sp>
      <p:pic>
        <p:nvPicPr>
          <p:cNvPr id="13"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143000"/>
            <a:ext cx="2760663" cy="2514600"/>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143000"/>
            <a:ext cx="2724150" cy="2514600"/>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pic>
      <p:sp>
        <p:nvSpPr>
          <p:cNvPr id="15" name="Rectangle 14"/>
          <p:cNvSpPr/>
          <p:nvPr/>
        </p:nvSpPr>
        <p:spPr>
          <a:xfrm>
            <a:off x="685800" y="3810000"/>
            <a:ext cx="7772400" cy="1416050"/>
          </a:xfrm>
          <a:prstGeom prst="rect">
            <a:avLst/>
          </a:prstGeom>
        </p:spPr>
        <p:txBody>
          <a:bodyPr>
            <a:spAutoFit/>
          </a:bodyPr>
          <a:lstStyle/>
          <a:p>
            <a:pPr algn="just">
              <a:buFont typeface="Wingdings" pitchFamily="2" charset="2"/>
              <a:buChar char="ü"/>
              <a:defRPr/>
            </a:pPr>
            <a:r>
              <a:rPr lang="en-US" dirty="0"/>
              <a:t> Projects in the field of water pumping was started 1983 where PV pumping system was used to pump water for irrigation at El-</a:t>
            </a:r>
            <a:r>
              <a:rPr lang="en-US" dirty="0" err="1"/>
              <a:t>Agailat</a:t>
            </a:r>
            <a:endParaRPr lang="en-US" dirty="0"/>
          </a:p>
          <a:p>
            <a:pPr algn="just">
              <a:buFont typeface="Wingdings" pitchFamily="2" charset="2"/>
              <a:buChar char="ü"/>
              <a:defRPr/>
            </a:pPr>
            <a:endParaRPr lang="en-US" sz="1050" dirty="0"/>
          </a:p>
          <a:p>
            <a:pPr algn="just">
              <a:buFont typeface="Wingdings" pitchFamily="2" charset="2"/>
              <a:buChar char="ü"/>
              <a:defRPr/>
            </a:pPr>
            <a:r>
              <a:rPr lang="en-US" dirty="0"/>
              <a:t> The water pumping project consists of installing of </a:t>
            </a:r>
            <a:r>
              <a:rPr lang="en-US" dirty="0">
                <a:solidFill>
                  <a:srgbClr val="FF0000"/>
                </a:solidFill>
              </a:rPr>
              <a:t>10</a:t>
            </a:r>
            <a:r>
              <a:rPr lang="en-US" dirty="0"/>
              <a:t> PV systems with a total estimated peak power for this application is </a:t>
            </a:r>
            <a:r>
              <a:rPr lang="en-US" dirty="0">
                <a:solidFill>
                  <a:srgbClr val="FF0000"/>
                </a:solidFill>
              </a:rPr>
              <a:t>40</a:t>
            </a:r>
            <a:r>
              <a:rPr lang="en-US" dirty="0"/>
              <a:t> </a:t>
            </a:r>
            <a:r>
              <a:rPr lang="en-US" dirty="0" err="1"/>
              <a:t>KWp</a:t>
            </a:r>
            <a:r>
              <a:rPr lang="en-US" dirty="0"/>
              <a:t>.</a:t>
            </a:r>
          </a:p>
        </p:txBody>
      </p:sp>
    </p:spTree>
    <p:extLst>
      <p:ext uri="{BB962C8B-B14F-4D97-AF65-F5344CB8AC3E}">
        <p14:creationId xmlns:p14="http://schemas.microsoft.com/office/powerpoint/2010/main" val="590086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8305800" cy="5257800"/>
          </a:xfrm>
          <a:prstGeom prst="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17"/>
          <p:cNvSpPr>
            <a:spLocks noChangeArrowheads="1"/>
          </p:cNvSpPr>
          <p:nvPr/>
        </p:nvSpPr>
        <p:spPr bwMode="auto">
          <a:xfrm>
            <a:off x="838200" y="752475"/>
            <a:ext cx="2971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2" algn="ctr"/>
            <a:r>
              <a:rPr lang="en-US" sz="2000" b="1"/>
              <a:t>PV in Communication Networks</a:t>
            </a:r>
          </a:p>
        </p:txBody>
      </p:sp>
      <p:pic>
        <p:nvPicPr>
          <p:cNvPr id="4"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777875"/>
            <a:ext cx="3937000" cy="4572000"/>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609600" y="1706563"/>
            <a:ext cx="3733800" cy="3854450"/>
          </a:xfrm>
          <a:prstGeom prst="rect">
            <a:avLst/>
          </a:prstGeom>
        </p:spPr>
        <p:txBody>
          <a:bodyPr>
            <a:spAutoFit/>
          </a:bodyPr>
          <a:lstStyle/>
          <a:p>
            <a:pPr algn="just">
              <a:buFont typeface="Wingdings" pitchFamily="2" charset="2"/>
              <a:buChar char="ü"/>
              <a:defRPr/>
            </a:pPr>
            <a:r>
              <a:rPr lang="en-US" dirty="0"/>
              <a:t> Projects in the field of communication was started 1980 where a PV system was used to supply energy to a microwave repeater station near Zella</a:t>
            </a:r>
          </a:p>
          <a:p>
            <a:pPr algn="just">
              <a:buFont typeface="Wingdings" pitchFamily="2" charset="2"/>
              <a:buChar char="ü"/>
              <a:defRPr/>
            </a:pPr>
            <a:endParaRPr lang="en-US" sz="1050" dirty="0"/>
          </a:p>
          <a:p>
            <a:pPr algn="just">
              <a:buFont typeface="Wingdings" pitchFamily="2" charset="2"/>
              <a:buChar char="ü"/>
              <a:defRPr/>
            </a:pPr>
            <a:r>
              <a:rPr lang="en-US" dirty="0"/>
              <a:t> The total number of stations running by PV in the field of communications exceeding </a:t>
            </a:r>
            <a:r>
              <a:rPr lang="en-US" dirty="0">
                <a:solidFill>
                  <a:srgbClr val="FF0000"/>
                </a:solidFill>
              </a:rPr>
              <a:t>120</a:t>
            </a:r>
            <a:r>
              <a:rPr lang="en-US" dirty="0"/>
              <a:t> stations</a:t>
            </a:r>
          </a:p>
          <a:p>
            <a:pPr algn="just">
              <a:buFont typeface="Wingdings" pitchFamily="2" charset="2"/>
              <a:buChar char="ü"/>
              <a:defRPr/>
            </a:pPr>
            <a:endParaRPr lang="en-US" sz="1050" dirty="0"/>
          </a:p>
          <a:p>
            <a:pPr algn="just">
              <a:buFont typeface="Wingdings" pitchFamily="2" charset="2"/>
              <a:buChar char="ü"/>
              <a:defRPr/>
            </a:pPr>
            <a:r>
              <a:rPr lang="en-US" dirty="0"/>
              <a:t> The total installed photovoltaic peak power installed is around </a:t>
            </a:r>
            <a:r>
              <a:rPr lang="en-US" dirty="0">
                <a:solidFill>
                  <a:srgbClr val="FF0000"/>
                </a:solidFill>
              </a:rPr>
              <a:t>3</a:t>
            </a:r>
            <a:r>
              <a:rPr lang="en-US" dirty="0"/>
              <a:t> </a:t>
            </a:r>
            <a:r>
              <a:rPr lang="en-US" dirty="0" err="1"/>
              <a:t>MWp</a:t>
            </a:r>
            <a:endParaRPr lang="en-US" dirty="0"/>
          </a:p>
        </p:txBody>
      </p:sp>
    </p:spTree>
    <p:extLst>
      <p:ext uri="{BB962C8B-B14F-4D97-AF65-F5344CB8AC3E}">
        <p14:creationId xmlns:p14="http://schemas.microsoft.com/office/powerpoint/2010/main" val="3793725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33400"/>
            <a:ext cx="8305800" cy="5181600"/>
          </a:xfrm>
          <a:prstGeom prst="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17"/>
          <p:cNvSpPr>
            <a:spLocks noChangeArrowheads="1"/>
          </p:cNvSpPr>
          <p:nvPr/>
        </p:nvSpPr>
        <p:spPr bwMode="auto">
          <a:xfrm>
            <a:off x="609600" y="762000"/>
            <a:ext cx="2438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2" algn="ctr"/>
            <a:r>
              <a:rPr lang="en-US" sz="2000" b="1"/>
              <a:t>PV in Roof top systems</a:t>
            </a:r>
          </a:p>
        </p:txBody>
      </p:sp>
      <p:pic>
        <p:nvPicPr>
          <p:cNvPr id="4" name="Picture 2" descr="G:\صورة002.jpg"/>
          <p:cNvPicPr>
            <a:picLocks noChangeAspect="1" noChangeArrowheads="1"/>
          </p:cNvPicPr>
          <p:nvPr/>
        </p:nvPicPr>
        <p:blipFill>
          <a:blip r:embed="rId2">
            <a:extLst>
              <a:ext uri="{28A0092B-C50C-407E-A947-70E740481C1C}">
                <a14:useLocalDpi xmlns:a14="http://schemas.microsoft.com/office/drawing/2010/main" val="0"/>
              </a:ext>
            </a:extLst>
          </a:blip>
          <a:srcRect t="13271" r="7813" b="13272"/>
          <a:stretch>
            <a:fillRect/>
          </a:stretch>
        </p:blipFill>
        <p:spPr bwMode="auto">
          <a:xfrm>
            <a:off x="3505200" y="762000"/>
            <a:ext cx="5029200" cy="4648200"/>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12"/>
          <p:cNvSpPr>
            <a:spLocks noChangeArrowheads="1"/>
          </p:cNvSpPr>
          <p:nvPr/>
        </p:nvSpPr>
        <p:spPr bwMode="auto">
          <a:xfrm>
            <a:off x="609600" y="1600200"/>
            <a:ext cx="26670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buFont typeface="Wingdings" pitchFamily="2" charset="2"/>
              <a:buChar char="ü"/>
            </a:pPr>
            <a:r>
              <a:rPr lang="en-US"/>
              <a:t> The use of PV grid connected roof top systems was started in </a:t>
            </a:r>
            <a:r>
              <a:rPr lang="en-US">
                <a:solidFill>
                  <a:srgbClr val="FF0000"/>
                </a:solidFill>
              </a:rPr>
              <a:t>2010</a:t>
            </a:r>
            <a:r>
              <a:rPr lang="en-US"/>
              <a:t>.</a:t>
            </a:r>
          </a:p>
          <a:p>
            <a:pPr algn="just"/>
            <a:endParaRPr lang="en-US" sz="1200"/>
          </a:p>
          <a:p>
            <a:pPr algn="just">
              <a:buFont typeface="Wingdings" pitchFamily="2" charset="2"/>
              <a:buChar char="ü"/>
            </a:pPr>
            <a:r>
              <a:rPr lang="en-US"/>
              <a:t> </a:t>
            </a:r>
            <a:r>
              <a:rPr lang="en-US">
                <a:solidFill>
                  <a:srgbClr val="FF0000"/>
                </a:solidFill>
              </a:rPr>
              <a:t>10</a:t>
            </a:r>
            <a:r>
              <a:rPr lang="en-US"/>
              <a:t> PV grid connected roof top systems were installed with a capacity of </a:t>
            </a:r>
            <a:r>
              <a:rPr lang="en-US">
                <a:solidFill>
                  <a:srgbClr val="FF0000"/>
                </a:solidFill>
              </a:rPr>
              <a:t>3</a:t>
            </a:r>
            <a:r>
              <a:rPr lang="en-US"/>
              <a:t> KWp each.</a:t>
            </a:r>
          </a:p>
        </p:txBody>
      </p:sp>
    </p:spTree>
    <p:extLst>
      <p:ext uri="{BB962C8B-B14F-4D97-AF65-F5344CB8AC3E}">
        <p14:creationId xmlns:p14="http://schemas.microsoft.com/office/powerpoint/2010/main" val="281685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8305800" cy="5181600"/>
          </a:xfrm>
          <a:prstGeom prst="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17"/>
          <p:cNvSpPr>
            <a:spLocks noChangeArrowheads="1"/>
          </p:cNvSpPr>
          <p:nvPr/>
        </p:nvSpPr>
        <p:spPr bwMode="auto">
          <a:xfrm>
            <a:off x="762000" y="762000"/>
            <a:ext cx="2743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2" algn="ctr"/>
            <a:r>
              <a:rPr lang="en-US" sz="2000" b="1"/>
              <a:t>PV in Cathodic protection</a:t>
            </a:r>
          </a:p>
        </p:txBody>
      </p:sp>
      <p:pic>
        <p:nvPicPr>
          <p:cNvPr id="4" name="صورة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806450"/>
            <a:ext cx="4419600" cy="452755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13"/>
          <p:cNvSpPr>
            <a:spLocks noChangeArrowheads="1"/>
          </p:cNvSpPr>
          <p:nvPr/>
        </p:nvSpPr>
        <p:spPr bwMode="auto">
          <a:xfrm>
            <a:off x="609600" y="1630363"/>
            <a:ext cx="327660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buFont typeface="Wingdings" pitchFamily="2" charset="2"/>
              <a:buChar char="ü"/>
            </a:pPr>
            <a:r>
              <a:rPr lang="en-US"/>
              <a:t> The first project put into work was in 1976 to protect the oil pipe line connecting Dahra oil field with Sedra Port.</a:t>
            </a:r>
          </a:p>
          <a:p>
            <a:pPr algn="just">
              <a:buFont typeface="Wingdings" pitchFamily="2" charset="2"/>
              <a:buChar char="ü"/>
            </a:pPr>
            <a:endParaRPr lang="en-US"/>
          </a:p>
          <a:p>
            <a:pPr algn="just">
              <a:buFont typeface="Wingdings" pitchFamily="2" charset="2"/>
              <a:buChar char="ü"/>
            </a:pPr>
            <a:r>
              <a:rPr lang="en-US"/>
              <a:t> The total PV systems in this field is around </a:t>
            </a:r>
            <a:r>
              <a:rPr lang="en-US">
                <a:solidFill>
                  <a:srgbClr val="FF0000"/>
                </a:solidFill>
              </a:rPr>
              <a:t>320</a:t>
            </a:r>
            <a:r>
              <a:rPr lang="en-US"/>
              <a:t> systems, with a total installed PV systems of </a:t>
            </a:r>
            <a:r>
              <a:rPr lang="en-US">
                <a:solidFill>
                  <a:srgbClr val="FF0000"/>
                </a:solidFill>
              </a:rPr>
              <a:t>650</a:t>
            </a:r>
            <a:r>
              <a:rPr lang="en-US"/>
              <a:t> KWp. </a:t>
            </a:r>
          </a:p>
        </p:txBody>
      </p:sp>
    </p:spTree>
    <p:extLst>
      <p:ext uri="{BB962C8B-B14F-4D97-AF65-F5344CB8AC3E}">
        <p14:creationId xmlns:p14="http://schemas.microsoft.com/office/powerpoint/2010/main" val="4010711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457200" y="685800"/>
            <a:ext cx="8305800" cy="4419600"/>
          </a:xfrm>
          <a:prstGeom prst="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17"/>
          <p:cNvSpPr>
            <a:spLocks noChangeArrowheads="1"/>
          </p:cNvSpPr>
          <p:nvPr/>
        </p:nvSpPr>
        <p:spPr bwMode="auto">
          <a:xfrm>
            <a:off x="762000" y="990600"/>
            <a:ext cx="2438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2" algn="ctr"/>
            <a:r>
              <a:rPr lang="en-US" sz="2000" b="1"/>
              <a:t>Solar thermal application</a:t>
            </a:r>
          </a:p>
        </p:txBody>
      </p:sp>
      <p:pic>
        <p:nvPicPr>
          <p:cNvPr id="7" name="صورة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5525" y="1020763"/>
            <a:ext cx="4892675" cy="37338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14"/>
          <p:cNvSpPr>
            <a:spLocks noChangeArrowheads="1"/>
          </p:cNvSpPr>
          <p:nvPr/>
        </p:nvSpPr>
        <p:spPr bwMode="auto">
          <a:xfrm>
            <a:off x="609600" y="1833563"/>
            <a:ext cx="274320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buFont typeface="Wingdings" pitchFamily="2" charset="2"/>
              <a:buChar char="ü"/>
            </a:pPr>
            <a:r>
              <a:rPr lang="en-US"/>
              <a:t> The use of domestic solar heater started in 1980 by installing a pilot project of 35 systems.</a:t>
            </a:r>
          </a:p>
          <a:p>
            <a:pPr algn="just">
              <a:buFont typeface="Wingdings" pitchFamily="2" charset="2"/>
              <a:buChar char="ü"/>
            </a:pPr>
            <a:endParaRPr lang="en-US" sz="1100"/>
          </a:p>
          <a:p>
            <a:pPr algn="just">
              <a:buFont typeface="Wingdings" pitchFamily="2" charset="2"/>
              <a:buChar char="ü"/>
            </a:pPr>
            <a:r>
              <a:rPr lang="en-US"/>
              <a:t> There are all together about </a:t>
            </a:r>
            <a:r>
              <a:rPr lang="en-US">
                <a:solidFill>
                  <a:srgbClr val="FF0000"/>
                </a:solidFill>
              </a:rPr>
              <a:t>6000</a:t>
            </a:r>
            <a:r>
              <a:rPr lang="en-US"/>
              <a:t> solar heaters in Libya.</a:t>
            </a:r>
          </a:p>
        </p:txBody>
      </p:sp>
    </p:spTree>
    <p:extLst>
      <p:ext uri="{BB962C8B-B14F-4D97-AF65-F5344CB8AC3E}">
        <p14:creationId xmlns:p14="http://schemas.microsoft.com/office/powerpoint/2010/main" val="2420686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914400"/>
            <a:ext cx="8229600" cy="4648200"/>
          </a:xfrm>
          <a:prstGeom prst="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17"/>
          <p:cNvSpPr>
            <a:spLocks noChangeArrowheads="1"/>
          </p:cNvSpPr>
          <p:nvPr/>
        </p:nvSpPr>
        <p:spPr bwMode="auto">
          <a:xfrm>
            <a:off x="685800" y="1082675"/>
            <a:ext cx="784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2" algn="just"/>
            <a:r>
              <a:rPr lang="en-US" sz="2000"/>
              <a:t>26 Meteorological stations for wind energy were installed in different locations in Libya</a:t>
            </a:r>
          </a:p>
        </p:txBody>
      </p:sp>
      <p:pic>
        <p:nvPicPr>
          <p:cNvPr id="4" name="Picture 13" descr="F:\صور تركيب محطات القياس بالمنطقة الشرقية\New Folder\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073275"/>
            <a:ext cx="2438400" cy="3206750"/>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12" descr="F:\صور تركيب محطات القياس بالمنطقة الشرقية\Copy of DSC0105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057400"/>
            <a:ext cx="2522538" cy="3211513"/>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15" descr="F:\101_SONY\DSC0104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057400"/>
            <a:ext cx="2362200" cy="3216275"/>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117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 3"/>
          <p:cNvSpPr/>
          <p:nvPr/>
        </p:nvSpPr>
        <p:spPr>
          <a:xfrm>
            <a:off x="914400" y="1447800"/>
            <a:ext cx="6096019" cy="3429000"/>
          </a:xfrm>
          <a:prstGeom prst="swooshArrow">
            <a:avLst>
              <a:gd name="adj1" fmla="val 25000"/>
              <a:gd name="adj2" fmla="val 25000"/>
            </a:avLst>
          </a:prstGeom>
          <a:solidFill>
            <a:schemeClr val="accent3">
              <a:lumMod val="20000"/>
              <a:lumOff val="80000"/>
            </a:schemeClr>
          </a:solidFill>
          <a:ln>
            <a:solidFill>
              <a:srgbClr val="FF0000"/>
            </a:solidFill>
          </a:ln>
          <a:scene3d>
            <a:camera prst="orthographicFront">
              <a:rot lat="0" lon="0" rev="0"/>
            </a:camera>
            <a:lightRig rig="contrasting" dir="t">
              <a:rot lat="0" lon="0" rev="1200000"/>
            </a:lightRig>
          </a:scene3d>
          <a:sp3d z="-300000" prstMaterial="plastic"/>
        </p:spPr>
        <p:style>
          <a:lnRef idx="1">
            <a:schemeClr val="dk1">
              <a:hueOff val="0"/>
              <a:satOff val="0"/>
              <a:lumOff val="0"/>
              <a:alphaOff val="0"/>
            </a:schemeClr>
          </a:lnRef>
          <a:fillRef idx="1">
            <a:schemeClr val="accent1">
              <a:tint val="55000"/>
              <a:hueOff val="0"/>
              <a:satOff val="0"/>
              <a:lumOff val="0"/>
              <a:alphaOff val="0"/>
            </a:schemeClr>
          </a:fillRef>
          <a:effectRef idx="0">
            <a:schemeClr val="accent1">
              <a:tint val="55000"/>
              <a:hueOff val="0"/>
              <a:satOff val="0"/>
              <a:lumOff val="0"/>
              <a:alphaOff val="0"/>
            </a:schemeClr>
          </a:effectRef>
          <a:fontRef idx="minor">
            <a:schemeClr val="dk1">
              <a:hueOff val="0"/>
              <a:satOff val="0"/>
              <a:lumOff val="0"/>
              <a:alphaOff val="0"/>
            </a:schemeClr>
          </a:fontRef>
        </p:style>
      </p:sp>
      <p:sp>
        <p:nvSpPr>
          <p:cNvPr id="3" name="Oval 2"/>
          <p:cNvSpPr/>
          <p:nvPr/>
        </p:nvSpPr>
        <p:spPr>
          <a:xfrm>
            <a:off x="6250473" y="2057400"/>
            <a:ext cx="378927" cy="383072"/>
          </a:xfrm>
          <a:prstGeom prst="ellipse">
            <a:avLst/>
          </a:prstGeom>
          <a:solidFill>
            <a:schemeClr val="accent3">
              <a:lumMod val="60000"/>
              <a:lumOff val="40000"/>
            </a:schemeClr>
          </a:solidFill>
          <a:ln>
            <a:solidFill>
              <a:srgbClr val="FF0000"/>
            </a:solid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sp>
      <p:sp>
        <p:nvSpPr>
          <p:cNvPr id="4" name="Oval 3"/>
          <p:cNvSpPr/>
          <p:nvPr/>
        </p:nvSpPr>
        <p:spPr>
          <a:xfrm>
            <a:off x="3171993" y="2786848"/>
            <a:ext cx="378927" cy="383072"/>
          </a:xfrm>
          <a:prstGeom prst="ellipse">
            <a:avLst/>
          </a:prstGeom>
          <a:solidFill>
            <a:schemeClr val="accent3">
              <a:lumMod val="60000"/>
              <a:lumOff val="40000"/>
            </a:schemeClr>
          </a:solidFill>
          <a:ln>
            <a:solidFill>
              <a:srgbClr val="FF0000"/>
            </a:solid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sp>
      <p:sp>
        <p:nvSpPr>
          <p:cNvPr id="5" name="Oval 4"/>
          <p:cNvSpPr/>
          <p:nvPr/>
        </p:nvSpPr>
        <p:spPr>
          <a:xfrm>
            <a:off x="1163444" y="4424464"/>
            <a:ext cx="83316" cy="76200"/>
          </a:xfrm>
          <a:prstGeom prst="ellipse">
            <a:avLst/>
          </a:prstGeom>
          <a:solidFill>
            <a:schemeClr val="accent3">
              <a:lumMod val="60000"/>
              <a:lumOff val="40000"/>
            </a:schemeClr>
          </a:solidFill>
          <a:ln>
            <a:solidFill>
              <a:srgbClr val="FF0000"/>
            </a:solid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sp>
      <p:sp>
        <p:nvSpPr>
          <p:cNvPr id="6" name="TextBox 3"/>
          <p:cNvSpPr txBox="1">
            <a:spLocks noChangeArrowheads="1"/>
          </p:cNvSpPr>
          <p:nvPr/>
        </p:nvSpPr>
        <p:spPr bwMode="auto">
          <a:xfrm>
            <a:off x="3048000" y="2114550"/>
            <a:ext cx="76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a:t>2015</a:t>
            </a:r>
          </a:p>
        </p:txBody>
      </p:sp>
      <p:sp>
        <p:nvSpPr>
          <p:cNvPr id="7" name="TextBox 25"/>
          <p:cNvSpPr txBox="1">
            <a:spLocks noChangeArrowheads="1"/>
          </p:cNvSpPr>
          <p:nvPr/>
        </p:nvSpPr>
        <p:spPr bwMode="auto">
          <a:xfrm>
            <a:off x="914400" y="533400"/>
            <a:ext cx="7772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730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Clr>
                <a:srgbClr val="003300"/>
              </a:buClr>
              <a:buSzPct val="130000"/>
            </a:pPr>
            <a:r>
              <a:rPr lang="en-US" sz="3600" b="1" dirty="0">
                <a:solidFill>
                  <a:schemeClr val="accent1">
                    <a:lumMod val="75000"/>
                  </a:schemeClr>
                </a:solidFill>
              </a:rPr>
              <a:t>R</a:t>
            </a:r>
            <a:r>
              <a:rPr lang="en-US" sz="3600" b="1" dirty="0" smtClean="0">
                <a:solidFill>
                  <a:schemeClr val="accent1">
                    <a:lumMod val="75000"/>
                  </a:schemeClr>
                </a:solidFill>
              </a:rPr>
              <a:t>enewable </a:t>
            </a:r>
            <a:r>
              <a:rPr lang="en-US" sz="3600" b="1" dirty="0">
                <a:solidFill>
                  <a:schemeClr val="accent1">
                    <a:lumMod val="75000"/>
                  </a:schemeClr>
                </a:solidFill>
              </a:rPr>
              <a:t>E</a:t>
            </a:r>
            <a:r>
              <a:rPr lang="en-US" sz="3600" b="1" dirty="0" smtClean="0">
                <a:solidFill>
                  <a:schemeClr val="accent1">
                    <a:lumMod val="75000"/>
                  </a:schemeClr>
                </a:solidFill>
              </a:rPr>
              <a:t>nergy Plan in Libya</a:t>
            </a:r>
            <a:endParaRPr lang="en-US" sz="3600" b="1" dirty="0">
              <a:solidFill>
                <a:schemeClr val="accent1">
                  <a:lumMod val="75000"/>
                </a:schemeClr>
              </a:solidFill>
            </a:endParaRPr>
          </a:p>
        </p:txBody>
      </p:sp>
      <p:sp>
        <p:nvSpPr>
          <p:cNvPr id="8" name="TextBox 3"/>
          <p:cNvSpPr txBox="1">
            <a:spLocks noChangeArrowheads="1"/>
          </p:cNvSpPr>
          <p:nvPr/>
        </p:nvSpPr>
        <p:spPr bwMode="auto">
          <a:xfrm>
            <a:off x="5257800" y="1447800"/>
            <a:ext cx="76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a:t>2020</a:t>
            </a:r>
          </a:p>
        </p:txBody>
      </p:sp>
      <p:sp>
        <p:nvSpPr>
          <p:cNvPr id="9" name="TextBox 3"/>
          <p:cNvSpPr txBox="1">
            <a:spLocks noChangeArrowheads="1"/>
          </p:cNvSpPr>
          <p:nvPr/>
        </p:nvSpPr>
        <p:spPr bwMode="auto">
          <a:xfrm>
            <a:off x="457200" y="3886200"/>
            <a:ext cx="76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a:t>2010</a:t>
            </a:r>
          </a:p>
        </p:txBody>
      </p:sp>
      <p:grpSp>
        <p:nvGrpSpPr>
          <p:cNvPr id="10" name="مجموعة 23"/>
          <p:cNvGrpSpPr>
            <a:grpSpLocks/>
          </p:cNvGrpSpPr>
          <p:nvPr/>
        </p:nvGrpSpPr>
        <p:grpSpPr bwMode="auto">
          <a:xfrm>
            <a:off x="2149475" y="2955925"/>
            <a:ext cx="2971800" cy="2667000"/>
            <a:chOff x="762000" y="1905000"/>
            <a:chExt cx="2971800" cy="2667000"/>
          </a:xfrm>
        </p:grpSpPr>
        <p:sp>
          <p:nvSpPr>
            <p:cNvPr id="11" name="نجمة ذات 16 نقطة 21"/>
            <p:cNvSpPr/>
            <p:nvPr/>
          </p:nvSpPr>
          <p:spPr>
            <a:xfrm>
              <a:off x="762000" y="1905000"/>
              <a:ext cx="2971800" cy="2667000"/>
            </a:xfrm>
            <a:prstGeom prst="star16">
              <a:avLst/>
            </a:prstGeom>
            <a:solidFill>
              <a:schemeClr val="accent3">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12" name="TextBox 17"/>
            <p:cNvSpPr txBox="1">
              <a:spLocks noChangeArrowheads="1"/>
            </p:cNvSpPr>
            <p:nvPr/>
          </p:nvSpPr>
          <p:spPr bwMode="auto">
            <a:xfrm>
              <a:off x="1371600" y="2438400"/>
              <a:ext cx="20574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t>6% RE Share</a:t>
              </a:r>
            </a:p>
            <a:p>
              <a:pPr eaLnBrk="1" hangingPunct="1"/>
              <a:r>
                <a:rPr lang="en-US" sz="2000"/>
                <a:t>750 MW Wind</a:t>
              </a:r>
            </a:p>
            <a:p>
              <a:pPr eaLnBrk="1" hangingPunct="1"/>
              <a:r>
                <a:rPr lang="en-US" sz="2000"/>
                <a:t>100 MW CSP</a:t>
              </a:r>
            </a:p>
            <a:p>
              <a:pPr eaLnBrk="1" hangingPunct="1"/>
              <a:r>
                <a:rPr lang="en-US" sz="2000"/>
                <a:t>50 MW PV</a:t>
              </a:r>
            </a:p>
            <a:p>
              <a:pPr eaLnBrk="1" hangingPunct="1"/>
              <a:r>
                <a:rPr lang="en-US" sz="2000"/>
                <a:t>150 MW SWH</a:t>
              </a:r>
            </a:p>
          </p:txBody>
        </p:sp>
      </p:grpSp>
      <p:grpSp>
        <p:nvGrpSpPr>
          <p:cNvPr id="13" name="مجموعة 27"/>
          <p:cNvGrpSpPr>
            <a:grpSpLocks/>
          </p:cNvGrpSpPr>
          <p:nvPr/>
        </p:nvGrpSpPr>
        <p:grpSpPr bwMode="auto">
          <a:xfrm>
            <a:off x="5192713" y="2247900"/>
            <a:ext cx="3063875" cy="2743200"/>
            <a:chOff x="-533400" y="1828800"/>
            <a:chExt cx="3124200" cy="2743200"/>
          </a:xfrm>
        </p:grpSpPr>
        <p:sp>
          <p:nvSpPr>
            <p:cNvPr id="14" name="نجمة ذات 16 نقطة 28"/>
            <p:cNvSpPr/>
            <p:nvPr/>
          </p:nvSpPr>
          <p:spPr>
            <a:xfrm>
              <a:off x="-533400" y="1828800"/>
              <a:ext cx="3124200" cy="2743200"/>
            </a:xfrm>
            <a:prstGeom prst="star16">
              <a:avLst/>
            </a:prstGeom>
            <a:solidFill>
              <a:schemeClr val="accent3">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15" name="TextBox 18"/>
            <p:cNvSpPr txBox="1">
              <a:spLocks noChangeArrowheads="1"/>
            </p:cNvSpPr>
            <p:nvPr/>
          </p:nvSpPr>
          <p:spPr bwMode="auto">
            <a:xfrm>
              <a:off x="121920" y="2423160"/>
              <a:ext cx="20574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t>10% RE Share</a:t>
              </a:r>
            </a:p>
            <a:p>
              <a:pPr eaLnBrk="1" hangingPunct="1"/>
              <a:r>
                <a:rPr lang="en-US" sz="2000"/>
                <a:t>1500 MW Wind</a:t>
              </a:r>
            </a:p>
            <a:p>
              <a:pPr eaLnBrk="1" hangingPunct="1"/>
              <a:r>
                <a:rPr lang="en-US" sz="2000"/>
                <a:t>800 MW CSP</a:t>
              </a:r>
            </a:p>
            <a:p>
              <a:pPr eaLnBrk="1" hangingPunct="1"/>
              <a:r>
                <a:rPr lang="en-US" sz="2000"/>
                <a:t>150 MW PV</a:t>
              </a:r>
            </a:p>
            <a:p>
              <a:pPr eaLnBrk="1" hangingPunct="1"/>
              <a:r>
                <a:rPr lang="en-US" sz="2000"/>
                <a:t>300 MW SWH</a:t>
              </a:r>
            </a:p>
          </p:txBody>
        </p:sp>
      </p:grpSp>
      <p:sp>
        <p:nvSpPr>
          <p:cNvPr id="24" name="TextBox 25"/>
          <p:cNvSpPr txBox="1">
            <a:spLocks noChangeArrowheads="1"/>
          </p:cNvSpPr>
          <p:nvPr/>
        </p:nvSpPr>
        <p:spPr bwMode="auto">
          <a:xfrm>
            <a:off x="2057400" y="5876937"/>
            <a:ext cx="7772400"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730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buClr>
                <a:srgbClr val="003300"/>
              </a:buClr>
              <a:buSzPct val="130000"/>
            </a:pPr>
            <a:r>
              <a:rPr lang="en-US" sz="2400" b="1" dirty="0" smtClean="0">
                <a:solidFill>
                  <a:schemeClr val="tx2"/>
                </a:solidFill>
              </a:rPr>
              <a:t>The plan is stopped due to </a:t>
            </a:r>
          </a:p>
          <a:p>
            <a:pPr algn="ctr" eaLnBrk="1" hangingPunct="1">
              <a:spcBef>
                <a:spcPct val="20000"/>
              </a:spcBef>
              <a:buClr>
                <a:srgbClr val="003300"/>
              </a:buClr>
              <a:buSzPct val="130000"/>
            </a:pPr>
            <a:r>
              <a:rPr lang="en-US" sz="2400" b="1" dirty="0" smtClean="0">
                <a:solidFill>
                  <a:schemeClr val="tx2"/>
                </a:solidFill>
              </a:rPr>
              <a:t>the political instability  </a:t>
            </a:r>
            <a:endParaRPr lang="en-US" sz="2400" b="1" dirty="0">
              <a:solidFill>
                <a:schemeClr val="tx2"/>
              </a:solidFill>
            </a:endParaRPr>
          </a:p>
        </p:txBody>
      </p:sp>
      <p:pic>
        <p:nvPicPr>
          <p:cNvPr id="4098"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1000" y="5877917"/>
            <a:ext cx="903883" cy="903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194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Documents and Settings\Administrator\My Documents\My Pictures\ss.bmp"/>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752600"/>
            <a:ext cx="9144000" cy="4495800"/>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5"/>
          <p:cNvSpPr txBox="1">
            <a:spLocks noChangeArrowheads="1"/>
          </p:cNvSpPr>
          <p:nvPr/>
        </p:nvSpPr>
        <p:spPr bwMode="auto">
          <a:xfrm>
            <a:off x="914400" y="533400"/>
            <a:ext cx="7772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730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Clr>
                <a:srgbClr val="003300"/>
              </a:buClr>
              <a:buSzPct val="130000"/>
            </a:pPr>
            <a:r>
              <a:rPr lang="en-US" sz="3600" b="1" dirty="0" smtClean="0">
                <a:solidFill>
                  <a:schemeClr val="accent1">
                    <a:lumMod val="75000"/>
                  </a:schemeClr>
                </a:solidFill>
              </a:rPr>
              <a:t>Libya-Electricity Interconnection</a:t>
            </a:r>
            <a:endParaRPr lang="en-US" sz="3600" b="1" dirty="0">
              <a:solidFill>
                <a:schemeClr val="accent1">
                  <a:lumMod val="75000"/>
                </a:schemeClr>
              </a:solidFill>
            </a:endParaRPr>
          </a:p>
        </p:txBody>
      </p:sp>
    </p:spTree>
    <p:extLst>
      <p:ext uri="{BB962C8B-B14F-4D97-AF65-F5344CB8AC3E}">
        <p14:creationId xmlns:p14="http://schemas.microsoft.com/office/powerpoint/2010/main" val="2200052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7/71/DESERTEC-Map_large.jpg/800px-DESERTEC-Map_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33500"/>
            <a:ext cx="9144000" cy="5524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5"/>
          <p:cNvSpPr txBox="1">
            <a:spLocks noChangeArrowheads="1"/>
          </p:cNvSpPr>
          <p:nvPr/>
        </p:nvSpPr>
        <p:spPr bwMode="auto">
          <a:xfrm>
            <a:off x="914400" y="152400"/>
            <a:ext cx="7772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730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buClr>
                <a:srgbClr val="003300"/>
              </a:buClr>
              <a:buSzPct val="130000"/>
            </a:pPr>
            <a:r>
              <a:rPr lang="en-US" sz="3600" b="1" dirty="0" smtClean="0">
                <a:solidFill>
                  <a:schemeClr val="accent1">
                    <a:lumMod val="75000"/>
                  </a:schemeClr>
                </a:solidFill>
              </a:rPr>
              <a:t>Europe-MENA Renewable Energy Integration Project (</a:t>
            </a:r>
            <a:r>
              <a:rPr lang="en-US" sz="3600" b="1" dirty="0" err="1" smtClean="0">
                <a:solidFill>
                  <a:schemeClr val="accent1">
                    <a:lumMod val="75000"/>
                  </a:schemeClr>
                </a:solidFill>
              </a:rPr>
              <a:t>Desertec</a:t>
            </a:r>
            <a:r>
              <a:rPr lang="en-US" sz="3600" b="1" dirty="0" smtClean="0">
                <a:solidFill>
                  <a:schemeClr val="accent1">
                    <a:lumMod val="75000"/>
                  </a:schemeClr>
                </a:solidFill>
              </a:rPr>
              <a:t>)</a:t>
            </a:r>
            <a:endParaRPr lang="en-US" sz="3600" b="1" dirty="0">
              <a:solidFill>
                <a:schemeClr val="accent1">
                  <a:lumMod val="75000"/>
                </a:schemeClr>
              </a:solidFill>
            </a:endParaRPr>
          </a:p>
        </p:txBody>
      </p:sp>
    </p:spTree>
    <p:extLst>
      <p:ext uri="{BB962C8B-B14F-4D97-AF65-F5344CB8AC3E}">
        <p14:creationId xmlns:p14="http://schemas.microsoft.com/office/powerpoint/2010/main" val="1359900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1113848" y="933450"/>
            <a:ext cx="7413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dirty="0">
                <a:solidFill>
                  <a:schemeClr val="accent1">
                    <a:lumMod val="75000"/>
                  </a:schemeClr>
                </a:solidFill>
              </a:rPr>
              <a:t>Renewable Energy  </a:t>
            </a:r>
            <a:r>
              <a:rPr lang="en-US" sz="2800" b="1" dirty="0" smtClean="0">
                <a:solidFill>
                  <a:schemeClr val="accent1">
                    <a:lumMod val="75000"/>
                  </a:schemeClr>
                </a:solidFill>
              </a:rPr>
              <a:t>Key Players in Libya</a:t>
            </a:r>
            <a:endParaRPr lang="en-US" sz="2800" b="1" dirty="0">
              <a:solidFill>
                <a:schemeClr val="accent1">
                  <a:lumMod val="75000"/>
                </a:schemeClr>
              </a:solidFill>
            </a:endParaRPr>
          </a:p>
        </p:txBody>
      </p:sp>
      <p:sp>
        <p:nvSpPr>
          <p:cNvPr id="3" name="Rectangle 10"/>
          <p:cNvSpPr>
            <a:spLocks noChangeArrowheads="1"/>
          </p:cNvSpPr>
          <p:nvPr/>
        </p:nvSpPr>
        <p:spPr bwMode="auto">
          <a:xfrm>
            <a:off x="762000" y="2405063"/>
            <a:ext cx="7772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just">
              <a:buClr>
                <a:schemeClr val="bg2">
                  <a:lumMod val="25000"/>
                </a:schemeClr>
              </a:buClr>
              <a:buSzPct val="125000"/>
              <a:buFont typeface="Wingdings" pitchFamily="2" charset="2"/>
              <a:buChar char="v"/>
            </a:pPr>
            <a:r>
              <a:rPr lang="en-US" sz="2400" dirty="0">
                <a:solidFill>
                  <a:srgbClr val="003399"/>
                </a:solidFill>
              </a:rPr>
              <a:t> </a:t>
            </a:r>
            <a:r>
              <a:rPr lang="en-US" sz="2400" dirty="0" smtClean="0"/>
              <a:t>Centre for Solar Energy Research and Studies (CSERS) </a:t>
            </a:r>
            <a:endParaRPr lang="en-US" sz="2400" dirty="0">
              <a:solidFill>
                <a:srgbClr val="003399"/>
              </a:solidFill>
            </a:endParaRPr>
          </a:p>
          <a:p>
            <a:pPr algn="just">
              <a:buClr>
                <a:srgbClr val="008000"/>
              </a:buClr>
              <a:buSzPct val="125000"/>
            </a:pPr>
            <a:endParaRPr lang="en-US" sz="2400" dirty="0" smtClean="0">
              <a:solidFill>
                <a:srgbClr val="003399"/>
              </a:solidFill>
            </a:endParaRPr>
          </a:p>
          <a:p>
            <a:pPr algn="just">
              <a:buClr>
                <a:srgbClr val="008000"/>
              </a:buClr>
              <a:buSzPct val="125000"/>
            </a:pPr>
            <a:endParaRPr lang="en-US" sz="2400" dirty="0">
              <a:solidFill>
                <a:srgbClr val="003399"/>
              </a:solidFill>
            </a:endParaRPr>
          </a:p>
          <a:p>
            <a:pPr marL="342900" indent="-342900" algn="just">
              <a:buClr>
                <a:schemeClr val="bg2">
                  <a:lumMod val="25000"/>
                </a:schemeClr>
              </a:buClr>
              <a:buSzPct val="125000"/>
              <a:buFont typeface="Wingdings" pitchFamily="2" charset="2"/>
              <a:buChar char="v"/>
            </a:pPr>
            <a:r>
              <a:rPr lang="en-US" sz="2400" dirty="0"/>
              <a:t> Renewable Energy Authority of Libya (REAOL)</a:t>
            </a:r>
            <a:endParaRPr lang="en-US" sz="2400" dirty="0">
              <a:solidFill>
                <a:srgbClr val="003399"/>
              </a:solidFill>
            </a:endParaRPr>
          </a:p>
        </p:txBody>
      </p:sp>
    </p:spTree>
    <p:extLst>
      <p:ext uri="{BB962C8B-B14F-4D97-AF65-F5344CB8AC3E}">
        <p14:creationId xmlns:p14="http://schemas.microsoft.com/office/powerpoint/2010/main" val="3651547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2438400"/>
            <a:ext cx="8229600" cy="2400300"/>
          </a:xfrm>
          <a:prstGeom prst="rect">
            <a:avLst/>
          </a:prstGeom>
          <a:noFill/>
          <a:ln w="9525">
            <a:noFill/>
            <a:miter lim="800000"/>
            <a:headEnd/>
            <a:tailEnd/>
          </a:ln>
        </p:spPr>
        <p:txBody>
          <a:bodyPr>
            <a:spAutoFit/>
          </a:bodyPr>
          <a:lstStyle/>
          <a:p>
            <a:pPr marL="342900" lvl="1" indent="-342900" algn="justLow">
              <a:lnSpc>
                <a:spcPct val="150000"/>
              </a:lnSpc>
              <a:buClr>
                <a:schemeClr val="accent1">
                  <a:lumMod val="60000"/>
                  <a:lumOff val="40000"/>
                </a:schemeClr>
              </a:buClr>
              <a:buSzPct val="125000"/>
              <a:buFont typeface="Wingdings" pitchFamily="2" charset="2"/>
              <a:buChar char="v"/>
              <a:defRPr/>
            </a:pPr>
            <a:r>
              <a:rPr lang="en-US" sz="2000" dirty="0">
                <a:solidFill>
                  <a:schemeClr val="accent1">
                    <a:lumMod val="75000"/>
                  </a:schemeClr>
                </a:solidFill>
                <a:latin typeface="Arial" pitchFamily="34" charset="0"/>
                <a:cs typeface="Arial" pitchFamily="34" charset="0"/>
              </a:rPr>
              <a:t> </a:t>
            </a:r>
            <a:r>
              <a:rPr lang="en-US" sz="2000" b="1" dirty="0"/>
              <a:t>Area - </a:t>
            </a:r>
            <a:r>
              <a:rPr lang="en-US" sz="2000" dirty="0">
                <a:latin typeface="Arial" pitchFamily="34" charset="0"/>
                <a:cs typeface="Arial" pitchFamily="34" charset="0"/>
              </a:rPr>
              <a:t>1.7 Million square kilometers</a:t>
            </a:r>
          </a:p>
          <a:p>
            <a:pPr marL="342900" lvl="1" indent="-342900" algn="justLow">
              <a:lnSpc>
                <a:spcPct val="150000"/>
              </a:lnSpc>
              <a:buClr>
                <a:schemeClr val="accent1">
                  <a:lumMod val="60000"/>
                  <a:lumOff val="40000"/>
                </a:schemeClr>
              </a:buClr>
              <a:buSzPct val="125000"/>
              <a:buFont typeface="Wingdings" pitchFamily="2" charset="2"/>
              <a:buChar char="v"/>
              <a:defRPr/>
            </a:pPr>
            <a:r>
              <a:rPr lang="en-US" sz="2000" dirty="0">
                <a:latin typeface="Arial" pitchFamily="34" charset="0"/>
                <a:cs typeface="Arial" pitchFamily="34" charset="0"/>
              </a:rPr>
              <a:t> </a:t>
            </a:r>
            <a:r>
              <a:rPr lang="en-US" sz="2000" b="1" dirty="0"/>
              <a:t>Capital - </a:t>
            </a:r>
            <a:r>
              <a:rPr lang="en-US" sz="2000" dirty="0"/>
              <a:t>Tripoli</a:t>
            </a:r>
          </a:p>
          <a:p>
            <a:pPr marL="342900" lvl="1" indent="-342900" algn="justLow">
              <a:lnSpc>
                <a:spcPct val="150000"/>
              </a:lnSpc>
              <a:buClr>
                <a:schemeClr val="accent1">
                  <a:lumMod val="60000"/>
                  <a:lumOff val="40000"/>
                </a:schemeClr>
              </a:buClr>
              <a:buSzPct val="125000"/>
              <a:buFont typeface="Wingdings" pitchFamily="2" charset="2"/>
              <a:buChar char="v"/>
              <a:defRPr/>
            </a:pPr>
            <a:r>
              <a:rPr lang="en-US" sz="2000" dirty="0"/>
              <a:t> </a:t>
            </a:r>
            <a:r>
              <a:rPr lang="en-US" sz="2000" b="1" dirty="0"/>
              <a:t>Population - </a:t>
            </a:r>
            <a:r>
              <a:rPr lang="en-US" sz="2000" dirty="0"/>
              <a:t>6.5 Million</a:t>
            </a:r>
          </a:p>
          <a:p>
            <a:pPr marL="342900" lvl="1" indent="-342900" algn="justLow">
              <a:lnSpc>
                <a:spcPct val="150000"/>
              </a:lnSpc>
              <a:buClr>
                <a:schemeClr val="accent1">
                  <a:lumMod val="60000"/>
                  <a:lumOff val="40000"/>
                </a:schemeClr>
              </a:buClr>
              <a:buSzPct val="125000"/>
              <a:buFont typeface="Wingdings" pitchFamily="2" charset="2"/>
              <a:buChar char="v"/>
              <a:defRPr/>
            </a:pPr>
            <a:r>
              <a:rPr lang="en-US" sz="2000" dirty="0"/>
              <a:t> </a:t>
            </a:r>
            <a:r>
              <a:rPr lang="en-US" sz="2000" b="1" dirty="0"/>
              <a:t>Main resources - </a:t>
            </a:r>
            <a:r>
              <a:rPr lang="en-US" sz="2000" dirty="0"/>
              <a:t>Oil and gas</a:t>
            </a:r>
          </a:p>
          <a:p>
            <a:pPr marL="342900" lvl="1" indent="-342900" algn="justLow">
              <a:lnSpc>
                <a:spcPct val="150000"/>
              </a:lnSpc>
              <a:buClr>
                <a:schemeClr val="accent1">
                  <a:lumMod val="60000"/>
                  <a:lumOff val="40000"/>
                </a:schemeClr>
              </a:buClr>
              <a:buSzPct val="125000"/>
              <a:buFont typeface="Wingdings" pitchFamily="2" charset="2"/>
              <a:buChar char="v"/>
              <a:defRPr/>
            </a:pPr>
            <a:r>
              <a:rPr lang="en-US" sz="2000" dirty="0">
                <a:latin typeface="Arial" pitchFamily="34" charset="0"/>
                <a:cs typeface="Arial" pitchFamily="34" charset="0"/>
              </a:rPr>
              <a:t> </a:t>
            </a:r>
            <a:r>
              <a:rPr lang="en-US" sz="2000" dirty="0"/>
              <a:t> </a:t>
            </a:r>
            <a:r>
              <a:rPr lang="en-US" sz="2000" b="1" dirty="0"/>
              <a:t>Main industries -  </a:t>
            </a:r>
            <a:r>
              <a:rPr lang="en-US" sz="2000" dirty="0"/>
              <a:t>Petroleum, steel, cement and textiles.</a:t>
            </a:r>
            <a:endParaRPr lang="en-US" sz="2000" dirty="0">
              <a:latin typeface="Arial" pitchFamily="34" charset="0"/>
              <a:cs typeface="Arial" pitchFamily="34" charset="0"/>
            </a:endParaRPr>
          </a:p>
        </p:txBody>
      </p:sp>
      <p:pic>
        <p:nvPicPr>
          <p:cNvPr id="1026" name="Picture 2" descr="Image result for libya ma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1524000"/>
            <a:ext cx="3350389" cy="28956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1231612"/>
            <a:ext cx="2616422" cy="584775"/>
          </a:xfrm>
          <a:prstGeom prst="rect">
            <a:avLst/>
          </a:prstGeom>
        </p:spPr>
        <p:txBody>
          <a:bodyPr wrap="none">
            <a:spAutoFit/>
          </a:bodyPr>
          <a:lstStyle/>
          <a:p>
            <a:r>
              <a:rPr lang="en-GB" sz="3200" b="1" dirty="0" smtClean="0">
                <a:solidFill>
                  <a:schemeClr val="accent1">
                    <a:lumMod val="75000"/>
                  </a:schemeClr>
                </a:solidFill>
              </a:rPr>
              <a:t>Libya Profile</a:t>
            </a:r>
            <a:endParaRPr lang="en-GB" sz="3200" b="1" dirty="0">
              <a:solidFill>
                <a:schemeClr val="accent1">
                  <a:lumMod val="75000"/>
                </a:schemeClr>
              </a:solidFill>
            </a:endParaRPr>
          </a:p>
        </p:txBody>
      </p:sp>
    </p:spTree>
    <p:extLst>
      <p:ext uri="{BB962C8B-B14F-4D97-AF65-F5344CB8AC3E}">
        <p14:creationId xmlns:p14="http://schemas.microsoft.com/office/powerpoint/2010/main" val="4047566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5"/>
          <p:cNvSpPr txBox="1">
            <a:spLocks noChangeArrowheads="1"/>
          </p:cNvSpPr>
          <p:nvPr/>
        </p:nvSpPr>
        <p:spPr bwMode="auto">
          <a:xfrm>
            <a:off x="381000" y="76200"/>
            <a:ext cx="7772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730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Clr>
                <a:srgbClr val="003300"/>
              </a:buClr>
              <a:buSzPct val="130000"/>
            </a:pPr>
            <a:r>
              <a:rPr lang="en-US" sz="3600" b="1" dirty="0" smtClean="0">
                <a:solidFill>
                  <a:schemeClr val="accent1">
                    <a:lumMod val="75000"/>
                  </a:schemeClr>
                </a:solidFill>
              </a:rPr>
              <a:t>Conclusions </a:t>
            </a:r>
            <a:endParaRPr lang="en-US" sz="3600" b="1" dirty="0">
              <a:solidFill>
                <a:schemeClr val="accent1">
                  <a:lumMod val="75000"/>
                </a:schemeClr>
              </a:solidFill>
            </a:endParaRPr>
          </a:p>
        </p:txBody>
      </p:sp>
      <p:sp>
        <p:nvSpPr>
          <p:cNvPr id="3" name="Rectangle 2"/>
          <p:cNvSpPr/>
          <p:nvPr/>
        </p:nvSpPr>
        <p:spPr>
          <a:xfrm>
            <a:off x="381000" y="762000"/>
            <a:ext cx="8534400" cy="5632311"/>
          </a:xfrm>
          <a:prstGeom prst="rect">
            <a:avLst/>
          </a:prstGeom>
        </p:spPr>
        <p:txBody>
          <a:bodyPr wrap="square">
            <a:spAutoFit/>
          </a:bodyPr>
          <a:lstStyle/>
          <a:p>
            <a:pPr algn="justLow">
              <a:buClr>
                <a:srgbClr val="FF0000"/>
              </a:buClr>
              <a:buSzPct val="85000"/>
              <a:defRPr/>
            </a:pPr>
            <a:r>
              <a:rPr lang="en-GB" sz="2000" dirty="0">
                <a:latin typeface="Arial" pitchFamily="34" charset="0"/>
                <a:cs typeface="Arial" pitchFamily="34" charset="0"/>
              </a:rPr>
              <a:t>T</a:t>
            </a:r>
            <a:r>
              <a:rPr lang="en-GB" sz="2000" dirty="0" smtClean="0">
                <a:latin typeface="Arial" pitchFamily="34" charset="0"/>
                <a:cs typeface="Arial" pitchFamily="34" charset="0"/>
              </a:rPr>
              <a:t>he success of </a:t>
            </a:r>
            <a:r>
              <a:rPr lang="en-GB" sz="2000" dirty="0">
                <a:latin typeface="Arial" pitchFamily="34" charset="0"/>
                <a:cs typeface="Arial" pitchFamily="34" charset="0"/>
              </a:rPr>
              <a:t>renewable </a:t>
            </a:r>
            <a:r>
              <a:rPr lang="en-GB" sz="2000" dirty="0" smtClean="0">
                <a:latin typeface="Arial" pitchFamily="34" charset="0"/>
                <a:cs typeface="Arial" pitchFamily="34" charset="0"/>
              </a:rPr>
              <a:t>energies deployment in Libya requires </a:t>
            </a:r>
            <a:r>
              <a:rPr lang="en-GB" sz="2000" dirty="0">
                <a:latin typeface="Arial" pitchFamily="34" charset="0"/>
                <a:cs typeface="Arial" pitchFamily="34" charset="0"/>
              </a:rPr>
              <a:t>number of procedures including</a:t>
            </a:r>
            <a:r>
              <a:rPr lang="en-GB" sz="2000" dirty="0" smtClean="0">
                <a:latin typeface="Arial" pitchFamily="34" charset="0"/>
                <a:cs typeface="Arial" pitchFamily="34" charset="0"/>
              </a:rPr>
              <a:t>:</a:t>
            </a:r>
          </a:p>
          <a:p>
            <a:pPr algn="justLow">
              <a:buClr>
                <a:srgbClr val="FF0000"/>
              </a:buClr>
              <a:buSzPct val="85000"/>
              <a:defRPr/>
            </a:pPr>
            <a:endParaRPr lang="en-GB" sz="2000" dirty="0">
              <a:latin typeface="Arial" pitchFamily="34" charset="0"/>
              <a:cs typeface="Arial" pitchFamily="34" charset="0"/>
            </a:endParaRPr>
          </a:p>
          <a:p>
            <a:pPr marL="342900" indent="-342900" algn="justLow">
              <a:buClr>
                <a:srgbClr val="FF0000"/>
              </a:buClr>
              <a:buSzPct val="85000"/>
              <a:buFont typeface="Wingdings" pitchFamily="2" charset="2"/>
              <a:buChar char="v"/>
              <a:defRPr/>
            </a:pPr>
            <a:r>
              <a:rPr lang="en-GB" sz="2000" dirty="0">
                <a:latin typeface="Arial" pitchFamily="34" charset="0"/>
                <a:cs typeface="Arial" pitchFamily="34" charset="0"/>
              </a:rPr>
              <a:t> </a:t>
            </a:r>
            <a:r>
              <a:rPr lang="en-GB" sz="2000" dirty="0" smtClean="0">
                <a:latin typeface="Arial" pitchFamily="34" charset="0"/>
                <a:cs typeface="Arial" pitchFamily="34" charset="0"/>
              </a:rPr>
              <a:t>Adoption of </a:t>
            </a:r>
            <a:r>
              <a:rPr lang="en-GB" sz="2000" dirty="0" smtClean="0">
                <a:latin typeface="Arial" pitchFamily="34" charset="0"/>
                <a:cs typeface="Arial" pitchFamily="34" charset="0"/>
              </a:rPr>
              <a:t>short </a:t>
            </a:r>
            <a:r>
              <a:rPr lang="en-GB" sz="2000" dirty="0" smtClean="0">
                <a:latin typeface="Arial" pitchFamily="34" charset="0"/>
                <a:cs typeface="Arial" pitchFamily="34" charset="0"/>
              </a:rPr>
              <a:t>and long term strategic plan of renewable energy in the country.  </a:t>
            </a:r>
          </a:p>
          <a:p>
            <a:pPr algn="justLow">
              <a:buClr>
                <a:srgbClr val="FF0000"/>
              </a:buClr>
              <a:buSzPct val="85000"/>
              <a:defRPr/>
            </a:pPr>
            <a:endParaRPr lang="en-GB" sz="2000" dirty="0">
              <a:latin typeface="Arial" pitchFamily="34" charset="0"/>
              <a:cs typeface="Arial" pitchFamily="34" charset="0"/>
            </a:endParaRPr>
          </a:p>
          <a:p>
            <a:pPr marL="342900" indent="-342900" algn="justLow">
              <a:buClr>
                <a:srgbClr val="FF0000"/>
              </a:buClr>
              <a:buSzPct val="85000"/>
              <a:buFont typeface="Wingdings" pitchFamily="2" charset="2"/>
              <a:buChar char="v"/>
              <a:defRPr/>
            </a:pPr>
            <a:r>
              <a:rPr lang="en-GB" sz="2000" dirty="0">
                <a:latin typeface="Arial" pitchFamily="34" charset="0"/>
                <a:cs typeface="Arial" pitchFamily="34" charset="0"/>
              </a:rPr>
              <a:t>Consideration in the treatment of energy legislation in general and </a:t>
            </a:r>
            <a:r>
              <a:rPr lang="en-GB" sz="2000" dirty="0" smtClean="0">
                <a:latin typeface="Arial" pitchFamily="34" charset="0"/>
                <a:cs typeface="Arial" pitchFamily="34" charset="0"/>
              </a:rPr>
              <a:t>electricity sector </a:t>
            </a:r>
            <a:r>
              <a:rPr lang="en-GB" sz="2000" dirty="0">
                <a:latin typeface="Arial" pitchFamily="34" charset="0"/>
                <a:cs typeface="Arial" pitchFamily="34" charset="0"/>
              </a:rPr>
              <a:t>in particular, and especially open. Market to competition and break the monopoly of the production of electric </a:t>
            </a:r>
            <a:r>
              <a:rPr lang="en-GB" sz="2000" dirty="0" smtClean="0">
                <a:latin typeface="Arial" pitchFamily="34" charset="0"/>
                <a:cs typeface="Arial" pitchFamily="34" charset="0"/>
              </a:rPr>
              <a:t>power</a:t>
            </a:r>
            <a:r>
              <a:rPr lang="en-GB" sz="2000" dirty="0">
                <a:latin typeface="Arial" pitchFamily="34" charset="0"/>
                <a:cs typeface="Arial" pitchFamily="34" charset="0"/>
              </a:rPr>
              <a:t>.</a:t>
            </a:r>
            <a:endParaRPr lang="en-GB" sz="2000" dirty="0" smtClean="0">
              <a:latin typeface="Arial" pitchFamily="34" charset="0"/>
              <a:cs typeface="Arial" pitchFamily="34" charset="0"/>
            </a:endParaRPr>
          </a:p>
          <a:p>
            <a:pPr algn="justLow">
              <a:buClr>
                <a:srgbClr val="FF0000"/>
              </a:buClr>
              <a:buSzPct val="85000"/>
              <a:defRPr/>
            </a:pPr>
            <a:endParaRPr lang="en-GB" sz="2000" dirty="0">
              <a:latin typeface="Arial" pitchFamily="34" charset="0"/>
              <a:cs typeface="Arial" pitchFamily="34" charset="0"/>
            </a:endParaRPr>
          </a:p>
          <a:p>
            <a:pPr marL="342900" indent="-342900" algn="justLow">
              <a:buClr>
                <a:srgbClr val="FF0000"/>
              </a:buClr>
              <a:buSzPct val="85000"/>
              <a:buFont typeface="Wingdings" pitchFamily="2" charset="2"/>
              <a:buChar char="v"/>
              <a:defRPr/>
            </a:pPr>
            <a:r>
              <a:rPr lang="en-GB" sz="2000" dirty="0">
                <a:latin typeface="Arial" pitchFamily="34" charset="0"/>
                <a:cs typeface="Arial" pitchFamily="34" charset="0"/>
              </a:rPr>
              <a:t>necessity of a regulatory body for coordination between the various bodies, control and maintain the rights of the consumer and the adoption of different tariffs</a:t>
            </a:r>
            <a:r>
              <a:rPr lang="en-GB" sz="2000" dirty="0" smtClean="0">
                <a:latin typeface="Arial" pitchFamily="34" charset="0"/>
                <a:cs typeface="Arial" pitchFamily="34" charset="0"/>
              </a:rPr>
              <a:t>,</a:t>
            </a:r>
          </a:p>
          <a:p>
            <a:pPr algn="justLow">
              <a:buClr>
                <a:srgbClr val="FF0000"/>
              </a:buClr>
              <a:buSzPct val="85000"/>
              <a:buFont typeface="Wingdings" pitchFamily="2" charset="2"/>
              <a:buChar char="q"/>
              <a:defRPr/>
            </a:pPr>
            <a:endParaRPr lang="en-GB" sz="2000" dirty="0">
              <a:latin typeface="Arial" pitchFamily="34" charset="0"/>
              <a:cs typeface="Arial" pitchFamily="34" charset="0"/>
            </a:endParaRPr>
          </a:p>
          <a:p>
            <a:pPr marL="342900" indent="-342900" algn="justLow">
              <a:buClr>
                <a:srgbClr val="FF0000"/>
              </a:buClr>
              <a:buSzPct val="85000"/>
              <a:buFont typeface="Wingdings" pitchFamily="2" charset="2"/>
              <a:buChar char="v"/>
              <a:defRPr/>
            </a:pPr>
            <a:r>
              <a:rPr lang="en-GB" sz="2000" dirty="0">
                <a:latin typeface="Arial" pitchFamily="34" charset="0"/>
                <a:cs typeface="Arial" pitchFamily="34" charset="0"/>
              </a:rPr>
              <a:t>Login in financing through joint investment will require legislation to ensure buy energy produced at a rewarding prices (cost + profit margin) and endure the pricing difference</a:t>
            </a:r>
            <a:endParaRPr lang="ar-SA" sz="2000" dirty="0">
              <a:latin typeface="Arial" pitchFamily="34" charset="0"/>
              <a:cs typeface="Arial" pitchFamily="34" charset="0"/>
            </a:endParaRPr>
          </a:p>
        </p:txBody>
      </p:sp>
    </p:spTree>
    <p:extLst>
      <p:ext uri="{BB962C8B-B14F-4D97-AF65-F5344CB8AC3E}">
        <p14:creationId xmlns:p14="http://schemas.microsoft.com/office/powerpoint/2010/main" val="3251909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3"/>
          <p:cNvSpPr/>
          <p:nvPr/>
        </p:nvSpPr>
        <p:spPr>
          <a:xfrm>
            <a:off x="228600" y="838200"/>
            <a:ext cx="8686800" cy="5016758"/>
          </a:xfrm>
          <a:prstGeom prst="rect">
            <a:avLst/>
          </a:prstGeom>
        </p:spPr>
        <p:txBody>
          <a:bodyPr wrap="square">
            <a:spAutoFit/>
          </a:bodyPr>
          <a:lstStyle/>
          <a:p>
            <a:pPr marL="342900" indent="-342900" algn="just" rtl="0">
              <a:buClr>
                <a:srgbClr val="FF0000"/>
              </a:buClr>
              <a:buSzPct val="85000"/>
              <a:buFont typeface="Wingdings" pitchFamily="2" charset="2"/>
              <a:buChar char="v"/>
              <a:defRPr/>
            </a:pPr>
            <a:r>
              <a:rPr lang="en-GB" sz="2000" dirty="0" smtClean="0">
                <a:latin typeface="Arial" pitchFamily="34" charset="0"/>
                <a:cs typeface="Arial" pitchFamily="34" charset="0"/>
              </a:rPr>
              <a:t>Urging the Libyan institutions and local financial institutions to participate in the investment in technologies and renewable energies.</a:t>
            </a:r>
          </a:p>
          <a:p>
            <a:pPr algn="just" rtl="0">
              <a:buClr>
                <a:srgbClr val="FF0000"/>
              </a:buClr>
              <a:buSzPct val="85000"/>
              <a:defRPr/>
            </a:pPr>
            <a:endParaRPr lang="en-GB" sz="2000" dirty="0" smtClean="0">
              <a:latin typeface="Arial" pitchFamily="34" charset="0"/>
              <a:cs typeface="Arial" pitchFamily="34" charset="0"/>
            </a:endParaRPr>
          </a:p>
          <a:p>
            <a:pPr marL="342900" indent="-342900" algn="just" rtl="0">
              <a:buClr>
                <a:srgbClr val="FF0000"/>
              </a:buClr>
              <a:buSzPct val="85000"/>
              <a:buFont typeface="Wingdings" pitchFamily="2" charset="2"/>
              <a:buChar char="v"/>
              <a:defRPr/>
            </a:pPr>
            <a:r>
              <a:rPr lang="en-GB" sz="2000" dirty="0" smtClean="0">
                <a:latin typeface="Arial" pitchFamily="34" charset="0"/>
                <a:cs typeface="Arial" pitchFamily="34" charset="0"/>
              </a:rPr>
              <a:t>Directing a percentage of current support for conventional energy sources (fuels of various kinds) to support the development of renewable energy sources; consideration of passing legislation and incentives that encourage the deployment of the use of renewable energy applications.</a:t>
            </a:r>
          </a:p>
          <a:p>
            <a:pPr algn="just" rtl="0">
              <a:buClr>
                <a:srgbClr val="FF0000"/>
              </a:buClr>
              <a:buSzPct val="85000"/>
              <a:defRPr/>
            </a:pPr>
            <a:endParaRPr lang="en-GB" sz="2000" dirty="0" smtClean="0">
              <a:latin typeface="Arial" pitchFamily="34" charset="0"/>
              <a:cs typeface="Arial" pitchFamily="34" charset="0"/>
            </a:endParaRPr>
          </a:p>
          <a:p>
            <a:pPr marL="342900" indent="-342900" algn="just" rtl="0">
              <a:buClr>
                <a:srgbClr val="FF0000"/>
              </a:buClr>
              <a:buSzPct val="85000"/>
              <a:buFont typeface="Wingdings" pitchFamily="2" charset="2"/>
              <a:buChar char="v"/>
              <a:defRPr/>
            </a:pPr>
            <a:r>
              <a:rPr lang="en-GB" sz="2000" dirty="0" smtClean="0">
                <a:latin typeface="Arial" pitchFamily="34" charset="0"/>
                <a:cs typeface="Arial" pitchFamily="34" charset="0"/>
              </a:rPr>
              <a:t>The need to contribute to the proposed international initiatives, and participate in the development of renewable energy technologies can even local settlement of these techniques, and lack of dependence on foreign companies and institutions</a:t>
            </a:r>
            <a:r>
              <a:rPr lang="en-GB" sz="2000" dirty="0">
                <a:latin typeface="Arial" pitchFamily="34" charset="0"/>
                <a:cs typeface="Arial" pitchFamily="34" charset="0"/>
              </a:rPr>
              <a:t>.</a:t>
            </a:r>
            <a:endParaRPr lang="en-GB" sz="2000" dirty="0" smtClean="0">
              <a:latin typeface="Arial" pitchFamily="34" charset="0"/>
              <a:cs typeface="Arial" pitchFamily="34" charset="0"/>
            </a:endParaRPr>
          </a:p>
          <a:p>
            <a:pPr algn="just" rtl="0">
              <a:buClr>
                <a:srgbClr val="FF0000"/>
              </a:buClr>
              <a:buSzPct val="85000"/>
              <a:defRPr/>
            </a:pPr>
            <a:endParaRPr lang="en-GB" sz="2000" dirty="0" smtClean="0">
              <a:latin typeface="Arial" pitchFamily="34" charset="0"/>
              <a:cs typeface="Arial" pitchFamily="34" charset="0"/>
            </a:endParaRPr>
          </a:p>
          <a:p>
            <a:pPr marL="342900" indent="-342900" algn="just" rtl="0">
              <a:buClr>
                <a:srgbClr val="FF0000"/>
              </a:buClr>
              <a:buSzPct val="85000"/>
              <a:buFont typeface="Wingdings" pitchFamily="2" charset="2"/>
              <a:buChar char="v"/>
              <a:defRPr/>
            </a:pPr>
            <a:r>
              <a:rPr lang="en-GB" sz="2000" dirty="0" smtClean="0">
                <a:latin typeface="Arial" pitchFamily="34" charset="0"/>
                <a:cs typeface="Arial" pitchFamily="34" charset="0"/>
              </a:rPr>
              <a:t>Support of the executive and research in the field of renewable energies in all material and moral means.</a:t>
            </a:r>
          </a:p>
        </p:txBody>
      </p:sp>
      <p:sp>
        <p:nvSpPr>
          <p:cNvPr id="3" name="TextBox 25"/>
          <p:cNvSpPr txBox="1">
            <a:spLocks noChangeArrowheads="1"/>
          </p:cNvSpPr>
          <p:nvPr/>
        </p:nvSpPr>
        <p:spPr bwMode="auto">
          <a:xfrm>
            <a:off x="381000" y="76200"/>
            <a:ext cx="7772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730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Clr>
                <a:srgbClr val="003300"/>
              </a:buClr>
              <a:buSzPct val="130000"/>
            </a:pPr>
            <a:r>
              <a:rPr lang="en-US" sz="3600" b="1" dirty="0" smtClean="0">
                <a:solidFill>
                  <a:schemeClr val="accent1">
                    <a:lumMod val="75000"/>
                  </a:schemeClr>
                </a:solidFill>
              </a:rPr>
              <a:t>Conclusions </a:t>
            </a:r>
            <a:endParaRPr lang="en-US" sz="3600" b="1" dirty="0">
              <a:solidFill>
                <a:schemeClr val="accent1">
                  <a:lumMod val="75000"/>
                </a:schemeClr>
              </a:solidFill>
            </a:endParaRPr>
          </a:p>
        </p:txBody>
      </p:sp>
    </p:spTree>
    <p:extLst>
      <p:ext uri="{BB962C8B-B14F-4D97-AF65-F5344CB8AC3E}">
        <p14:creationId xmlns:p14="http://schemas.microsoft.com/office/powerpoint/2010/main" val="1416736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6"/>
          <p:cNvGrpSpPr>
            <a:grpSpLocks/>
          </p:cNvGrpSpPr>
          <p:nvPr/>
        </p:nvGrpSpPr>
        <p:grpSpPr bwMode="auto">
          <a:xfrm>
            <a:off x="390525" y="2084388"/>
            <a:ext cx="8458200" cy="3733800"/>
            <a:chOff x="457200" y="1828800"/>
            <a:chExt cx="8458200" cy="3733800"/>
          </a:xfrm>
        </p:grpSpPr>
        <p:sp>
          <p:nvSpPr>
            <p:cNvPr id="3" name="Rectangle 6"/>
            <p:cNvSpPr>
              <a:spLocks noChangeArrowheads="1"/>
            </p:cNvSpPr>
            <p:nvPr/>
          </p:nvSpPr>
          <p:spPr bwMode="gray">
            <a:xfrm>
              <a:off x="457200" y="1828800"/>
              <a:ext cx="2971800" cy="466725"/>
            </a:xfrm>
            <a:prstGeom prst="rect">
              <a:avLst/>
            </a:prstGeom>
            <a:solidFill>
              <a:schemeClr val="accent3">
                <a:lumMod val="20000"/>
                <a:lumOff val="80000"/>
              </a:schemeClr>
            </a:solidFill>
            <a:ln w="19050" cmpd="sng">
              <a:solidFill>
                <a:srgbClr val="008000"/>
              </a:solidFill>
              <a:miter lim="800000"/>
              <a:headEnd/>
              <a:tailEnd/>
            </a:ln>
            <a:effectLst/>
          </p:spPr>
          <p:txBody>
            <a:bodyPr lIns="72009" tIns="72009" rIns="72009" bIns="72009" anchor="ctr"/>
            <a:lstStyle/>
            <a:p>
              <a:pPr algn="ctr" defTabSz="913526" fontAlgn="auto">
                <a:spcBef>
                  <a:spcPts val="0"/>
                </a:spcBef>
                <a:spcAft>
                  <a:spcPts val="0"/>
                </a:spcAft>
                <a:buClr>
                  <a:schemeClr val="tx2"/>
                </a:buClr>
                <a:defRPr/>
              </a:pPr>
              <a:r>
                <a:rPr lang="en-US" altLang="zh-CN" b="1" dirty="0">
                  <a:solidFill>
                    <a:srgbClr val="008000"/>
                  </a:solidFill>
                  <a:latin typeface="Arial" pitchFamily="34" charset="0"/>
                  <a:cs typeface="Arial" pitchFamily="34" charset="0"/>
                </a:rPr>
                <a:t>Resource</a:t>
              </a:r>
            </a:p>
          </p:txBody>
        </p:sp>
        <p:sp>
          <p:nvSpPr>
            <p:cNvPr id="4" name="Rectangle 7"/>
            <p:cNvSpPr>
              <a:spLocks noChangeArrowheads="1"/>
            </p:cNvSpPr>
            <p:nvPr/>
          </p:nvSpPr>
          <p:spPr bwMode="gray">
            <a:xfrm>
              <a:off x="3733800" y="1828800"/>
              <a:ext cx="2514600" cy="454025"/>
            </a:xfrm>
            <a:prstGeom prst="rect">
              <a:avLst/>
            </a:prstGeom>
            <a:solidFill>
              <a:schemeClr val="accent3">
                <a:lumMod val="20000"/>
                <a:lumOff val="80000"/>
              </a:schemeClr>
            </a:solidFill>
            <a:ln w="19050" cmpd="sng">
              <a:solidFill>
                <a:srgbClr val="008000"/>
              </a:solidFill>
              <a:miter lim="800000"/>
              <a:headEnd/>
              <a:tailEnd/>
            </a:ln>
            <a:effectLst/>
          </p:spPr>
          <p:txBody>
            <a:bodyPr lIns="72009" tIns="72009" rIns="72009" bIns="72009" anchor="ctr"/>
            <a:lstStyle/>
            <a:p>
              <a:pPr algn="ctr" defTabSz="913526" fontAlgn="auto">
                <a:spcBef>
                  <a:spcPts val="0"/>
                </a:spcBef>
                <a:spcAft>
                  <a:spcPts val="0"/>
                </a:spcAft>
                <a:buClr>
                  <a:schemeClr val="tx2"/>
                </a:buClr>
                <a:defRPr/>
              </a:pPr>
              <a:r>
                <a:rPr lang="en-US" altLang="zh-CN" b="1" dirty="0">
                  <a:solidFill>
                    <a:srgbClr val="008000"/>
                  </a:solidFill>
                  <a:latin typeface="Arial" pitchFamily="34" charset="0"/>
                  <a:cs typeface="Arial" pitchFamily="34" charset="0"/>
                </a:rPr>
                <a:t>Libya’s resources</a:t>
              </a:r>
            </a:p>
          </p:txBody>
        </p:sp>
        <p:sp>
          <p:nvSpPr>
            <p:cNvPr id="5" name="Rectangle 8"/>
            <p:cNvSpPr>
              <a:spLocks noChangeArrowheads="1"/>
            </p:cNvSpPr>
            <p:nvPr/>
          </p:nvSpPr>
          <p:spPr bwMode="gray">
            <a:xfrm>
              <a:off x="6376988" y="1828800"/>
              <a:ext cx="2514600" cy="454025"/>
            </a:xfrm>
            <a:prstGeom prst="rect">
              <a:avLst/>
            </a:prstGeom>
            <a:solidFill>
              <a:schemeClr val="accent3">
                <a:lumMod val="20000"/>
                <a:lumOff val="80000"/>
              </a:schemeClr>
            </a:solidFill>
            <a:ln w="19050" cmpd="sng">
              <a:solidFill>
                <a:srgbClr val="008000"/>
              </a:solidFill>
              <a:miter lim="800000"/>
              <a:headEnd/>
              <a:tailEnd/>
            </a:ln>
            <a:effectLst/>
          </p:spPr>
          <p:txBody>
            <a:bodyPr lIns="72009" tIns="72009" rIns="72009" bIns="72009" anchor="ctr"/>
            <a:lstStyle/>
            <a:p>
              <a:pPr algn="ctr" defTabSz="913526" fontAlgn="auto">
                <a:spcBef>
                  <a:spcPts val="0"/>
                </a:spcBef>
                <a:spcAft>
                  <a:spcPts val="0"/>
                </a:spcAft>
                <a:buClr>
                  <a:schemeClr val="tx2"/>
                </a:buClr>
                <a:defRPr/>
              </a:pPr>
              <a:r>
                <a:rPr lang="en-US" altLang="zh-CN" b="1" dirty="0">
                  <a:solidFill>
                    <a:srgbClr val="008000"/>
                  </a:solidFill>
                  <a:latin typeface="Arial" pitchFamily="34" charset="0"/>
                  <a:cs typeface="Arial" pitchFamily="34" charset="0"/>
                </a:rPr>
                <a:t>Libya in comparison</a:t>
              </a:r>
            </a:p>
          </p:txBody>
        </p:sp>
        <p:pic>
          <p:nvPicPr>
            <p:cNvPr id="6" name="Picture 9" descr="gas_station"/>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57200" y="4343400"/>
              <a:ext cx="1353812" cy="1219200"/>
            </a:xfrm>
            <a:prstGeom prst="rect">
              <a:avLst/>
            </a:prstGeom>
            <a:noFill/>
            <a:ln w="22225">
              <a:solidFill>
                <a:srgbClr val="008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11"/>
            <p:cNvSpPr>
              <a:spLocks noChangeArrowheads="1"/>
            </p:cNvSpPr>
            <p:nvPr/>
          </p:nvSpPr>
          <p:spPr bwMode="gray">
            <a:xfrm>
              <a:off x="1936107" y="4343400"/>
              <a:ext cx="1492893" cy="1219200"/>
            </a:xfrm>
            <a:prstGeom prst="rect">
              <a:avLst/>
            </a:prstGeom>
            <a:noFill/>
            <a:ln w="22225" algn="ctr">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r>
                <a:rPr lang="en-US" b="1"/>
                <a:t>Gas</a:t>
              </a:r>
            </a:p>
          </p:txBody>
        </p:sp>
        <p:sp>
          <p:nvSpPr>
            <p:cNvPr id="8" name="Rectangle 13"/>
            <p:cNvSpPr>
              <a:spLocks noChangeArrowheads="1"/>
            </p:cNvSpPr>
            <p:nvPr/>
          </p:nvSpPr>
          <p:spPr bwMode="gray">
            <a:xfrm>
              <a:off x="3733800" y="4331494"/>
              <a:ext cx="2533665" cy="1231106"/>
            </a:xfrm>
            <a:prstGeom prst="rect">
              <a:avLst/>
            </a:prstGeom>
            <a:noFill/>
            <a:ln w="222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marL="196850" lvl="1" indent="-195263" algn="ctr" defTabSz="912813">
                <a:buClr>
                  <a:schemeClr val="tx2"/>
                </a:buClr>
                <a:buSzPct val="125000"/>
              </a:pPr>
              <a:endParaRPr lang="en-US" altLang="zh-CN"/>
            </a:p>
            <a:p>
              <a:pPr marL="196850" lvl="1" indent="-195263" algn="ctr" defTabSz="912813">
                <a:buClr>
                  <a:schemeClr val="tx2"/>
                </a:buClr>
                <a:buSzPct val="125000"/>
              </a:pPr>
              <a:r>
                <a:rPr lang="en-US" altLang="zh-CN" dirty="0"/>
                <a:t>Gas reserves of 10 billions BOE</a:t>
              </a:r>
            </a:p>
            <a:p>
              <a:pPr marL="196850" lvl="1" indent="-195263" defTabSz="912813">
                <a:buClr>
                  <a:schemeClr val="tx2"/>
                </a:buClr>
                <a:buSzPct val="125000"/>
                <a:buFont typeface="Arial" charset="0"/>
                <a:buChar char="▪"/>
              </a:pPr>
              <a:endParaRPr lang="en-US" altLang="zh-CN" dirty="0">
                <a:latin typeface="Calibri" pitchFamily="34" charset="0"/>
              </a:endParaRPr>
            </a:p>
            <a:p>
              <a:pPr marL="196850" lvl="1" indent="-195263" defTabSz="912813">
                <a:buClr>
                  <a:schemeClr val="tx2"/>
                </a:buClr>
                <a:buSzPct val="125000"/>
                <a:buFont typeface="Arial" charset="0"/>
                <a:buChar char="▪"/>
              </a:pPr>
              <a:endParaRPr lang="en-US" altLang="zh-CN" sz="800" dirty="0">
                <a:latin typeface="Calibri" pitchFamily="34" charset="0"/>
              </a:endParaRPr>
            </a:p>
          </p:txBody>
        </p:sp>
        <p:sp>
          <p:nvSpPr>
            <p:cNvPr id="9" name="Rectangle 14"/>
            <p:cNvSpPr>
              <a:spLocks noChangeArrowheads="1"/>
            </p:cNvSpPr>
            <p:nvPr/>
          </p:nvSpPr>
          <p:spPr bwMode="gray">
            <a:xfrm>
              <a:off x="6388608" y="4303693"/>
              <a:ext cx="2526792" cy="1231106"/>
            </a:xfrm>
            <a:prstGeom prst="rect">
              <a:avLst/>
            </a:prstGeom>
            <a:noFill/>
            <a:ln w="222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marL="196850" lvl="1" indent="-195263" algn="ctr" defTabSz="912813">
                <a:buClr>
                  <a:schemeClr val="tx2"/>
                </a:buClr>
                <a:buSzPct val="125000"/>
              </a:pPr>
              <a:endParaRPr lang="en-US" altLang="zh-CN"/>
            </a:p>
            <a:p>
              <a:pPr marL="196850" lvl="1" indent="-195263" algn="ctr" defTabSz="912813">
                <a:buClr>
                  <a:schemeClr val="tx2"/>
                </a:buClr>
                <a:buSzPct val="125000"/>
              </a:pPr>
              <a:r>
                <a:rPr lang="en-US" altLang="zh-CN"/>
                <a:t>Fourth largest natural gas reserves in Africa</a:t>
              </a:r>
            </a:p>
            <a:p>
              <a:pPr marL="196850" lvl="1" indent="-195263" algn="ctr" defTabSz="912813">
                <a:buClr>
                  <a:schemeClr val="tx2"/>
                </a:buClr>
                <a:buSzPct val="125000"/>
              </a:pPr>
              <a:endParaRPr lang="en-US" altLang="zh-CN"/>
            </a:p>
            <a:p>
              <a:pPr marL="196850" lvl="1" indent="-195263" defTabSz="912813">
                <a:buClr>
                  <a:schemeClr val="tx2"/>
                </a:buClr>
                <a:buSzPct val="125000"/>
                <a:buFont typeface="Arial" charset="0"/>
                <a:buChar char="▪"/>
              </a:pPr>
              <a:endParaRPr lang="en-US" altLang="zh-CN" sz="800">
                <a:latin typeface="Calibri" pitchFamily="34" charset="0"/>
              </a:endParaRPr>
            </a:p>
          </p:txBody>
        </p:sp>
        <p:pic>
          <p:nvPicPr>
            <p:cNvPr id="10" name="Picture 20" descr="oil_barrels1"/>
            <p:cNvPicPr>
              <a:picLocks noChangeArrowheads="1"/>
            </p:cNvPicPr>
            <p:nvPr/>
          </p:nvPicPr>
          <p:blipFill>
            <a:blip r:embed="rId3">
              <a:clrChange>
                <a:clrFrom>
                  <a:srgbClr val="FFFCFB"/>
                </a:clrFrom>
                <a:clrTo>
                  <a:srgbClr val="FFFCFB">
                    <a:alpha val="0"/>
                  </a:srgbClr>
                </a:clrTo>
              </a:clrChange>
              <a:extLst>
                <a:ext uri="{28A0092B-C50C-407E-A947-70E740481C1C}">
                  <a14:useLocalDpi xmlns:a14="http://schemas.microsoft.com/office/drawing/2010/main" val="0"/>
                </a:ext>
              </a:extLst>
            </a:blip>
            <a:srcRect/>
            <a:stretch>
              <a:fillRect/>
            </a:stretch>
          </p:blipFill>
          <p:spPr bwMode="gray">
            <a:xfrm>
              <a:off x="457200" y="2590780"/>
              <a:ext cx="1341363" cy="1295420"/>
            </a:xfrm>
            <a:prstGeom prst="rect">
              <a:avLst/>
            </a:prstGeom>
            <a:noFill/>
            <a:ln w="22225">
              <a:solidFill>
                <a:srgbClr val="008000"/>
              </a:solidFill>
              <a:miter lim="800000"/>
              <a:headEnd/>
              <a:tailEnd/>
            </a:ln>
            <a:extLst>
              <a:ext uri="{909E8E84-426E-40DD-AFC4-6F175D3DCCD1}">
                <a14:hiddenFill xmlns:a14="http://schemas.microsoft.com/office/drawing/2010/main">
                  <a:solidFill>
                    <a:srgbClr val="FFFFFF"/>
                  </a:solidFill>
                </a14:hiddenFill>
              </a:ext>
            </a:extLst>
          </p:spPr>
        </p:pic>
        <p:sp>
          <p:nvSpPr>
            <p:cNvPr id="11" name="Rectangle 21"/>
            <p:cNvSpPr>
              <a:spLocks noChangeArrowheads="1"/>
            </p:cNvSpPr>
            <p:nvPr/>
          </p:nvSpPr>
          <p:spPr bwMode="gray">
            <a:xfrm>
              <a:off x="1936107" y="2577507"/>
              <a:ext cx="1492893" cy="1308693"/>
            </a:xfrm>
            <a:prstGeom prst="rect">
              <a:avLst/>
            </a:prstGeom>
            <a:noFill/>
            <a:ln w="22225" algn="ctr">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r>
                <a:rPr lang="en-US" b="1"/>
                <a:t>Oil</a:t>
              </a:r>
            </a:p>
          </p:txBody>
        </p:sp>
        <p:sp>
          <p:nvSpPr>
            <p:cNvPr id="12" name="Rectangle 24"/>
            <p:cNvSpPr>
              <a:spLocks noChangeArrowheads="1"/>
            </p:cNvSpPr>
            <p:nvPr/>
          </p:nvSpPr>
          <p:spPr bwMode="gray">
            <a:xfrm>
              <a:off x="6379651" y="2584143"/>
              <a:ext cx="2535749" cy="1302057"/>
            </a:xfrm>
            <a:prstGeom prst="rect">
              <a:avLst/>
            </a:prstGeom>
            <a:noFill/>
            <a:ln w="222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marL="196850" lvl="1" indent="-195263" algn="ctr" defTabSz="912813">
                <a:buClr>
                  <a:schemeClr val="tx2"/>
                </a:buClr>
                <a:buSzPct val="125000"/>
              </a:pPr>
              <a:endParaRPr lang="en-US" altLang="zh-CN">
                <a:latin typeface="Calibri" pitchFamily="34" charset="0"/>
              </a:endParaRPr>
            </a:p>
            <a:p>
              <a:pPr marL="196850" lvl="1" indent="-195263" algn="ctr" defTabSz="912813">
                <a:buClr>
                  <a:schemeClr val="tx2"/>
                </a:buClr>
                <a:buSzPct val="125000"/>
              </a:pPr>
              <a:r>
                <a:rPr lang="en-US" altLang="zh-CN">
                  <a:latin typeface="Calibri" pitchFamily="34" charset="0"/>
                </a:rPr>
                <a:t> </a:t>
              </a:r>
              <a:r>
                <a:rPr lang="en-US" altLang="zh-CN"/>
                <a:t>Largest oil reserves in Africa</a:t>
              </a:r>
            </a:p>
            <a:p>
              <a:pPr marL="196850" lvl="1" indent="-195263" algn="ctr" defTabSz="912813">
                <a:buClr>
                  <a:schemeClr val="tx2"/>
                </a:buClr>
                <a:buSzPct val="125000"/>
              </a:pPr>
              <a:endParaRPr lang="en-US" altLang="zh-CN"/>
            </a:p>
            <a:p>
              <a:pPr marL="196850" lvl="1" indent="-195263" algn="ctr" defTabSz="912813">
                <a:buClr>
                  <a:schemeClr val="tx2"/>
                </a:buClr>
                <a:buSzPct val="125000"/>
              </a:pPr>
              <a:endParaRPr lang="en-US" altLang="zh-CN" sz="1000">
                <a:latin typeface="Calibri" pitchFamily="34" charset="0"/>
              </a:endParaRPr>
            </a:p>
          </p:txBody>
        </p:sp>
        <p:sp>
          <p:nvSpPr>
            <p:cNvPr id="13" name="Line 33"/>
            <p:cNvSpPr>
              <a:spLocks noChangeShapeType="1"/>
            </p:cNvSpPr>
            <p:nvPr/>
          </p:nvSpPr>
          <p:spPr bwMode="gray">
            <a:xfrm flipV="1">
              <a:off x="457200" y="4068344"/>
              <a:ext cx="8382000" cy="46456"/>
            </a:xfrm>
            <a:prstGeom prst="line">
              <a:avLst/>
            </a:prstGeom>
            <a:noFill/>
            <a:ln w="22225">
              <a:solidFill>
                <a:srgbClr val="FF0000"/>
              </a:solidFill>
              <a:prstDash val="dash"/>
              <a:round/>
              <a:headEnd/>
              <a:tailEnd/>
            </a:ln>
            <a:extLst>
              <a:ext uri="{909E8E84-426E-40DD-AFC4-6F175D3DCCD1}">
                <a14:hiddenFill xmlns:a14="http://schemas.microsoft.com/office/drawing/2010/main">
                  <a:noFill/>
                </a14:hiddenFill>
              </a:ext>
            </a:extLst>
          </p:spPr>
          <p:txBody>
            <a:bodyPr anchor="ctr"/>
            <a:lstStyle/>
            <a:p>
              <a:endParaRPr lang="en-GB"/>
            </a:p>
          </p:txBody>
        </p:sp>
        <p:sp>
          <p:nvSpPr>
            <p:cNvPr id="14" name="Rectangle 33"/>
            <p:cNvSpPr>
              <a:spLocks noChangeArrowheads="1"/>
            </p:cNvSpPr>
            <p:nvPr/>
          </p:nvSpPr>
          <p:spPr bwMode="auto">
            <a:xfrm>
              <a:off x="3733800" y="2651760"/>
              <a:ext cx="2514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96850" lvl="1" indent="-195263" algn="ctr" defTabSz="912813">
                <a:buClr>
                  <a:schemeClr val="tx2"/>
                </a:buClr>
                <a:buSzPct val="125000"/>
              </a:pPr>
              <a:r>
                <a:rPr lang="en-US" altLang="zh-CN" dirty="0"/>
                <a:t>Proven oil reserves of 43 billions BOE </a:t>
              </a:r>
              <a:r>
                <a:rPr lang="en-US" altLang="zh-CN" dirty="0" smtClean="0"/>
                <a:t>with </a:t>
              </a:r>
              <a:r>
                <a:rPr lang="en-US" altLang="zh-CN" dirty="0"/>
                <a:t>additional potential</a:t>
              </a:r>
            </a:p>
          </p:txBody>
        </p:sp>
        <p:sp>
          <p:nvSpPr>
            <p:cNvPr id="15" name="Rectangle 14"/>
            <p:cNvSpPr/>
            <p:nvPr/>
          </p:nvSpPr>
          <p:spPr>
            <a:xfrm>
              <a:off x="3733800" y="2590800"/>
              <a:ext cx="2514600" cy="1295400"/>
            </a:xfrm>
            <a:prstGeom prst="rect">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16" name="Rectangle 15"/>
          <p:cNvSpPr/>
          <p:nvPr/>
        </p:nvSpPr>
        <p:spPr>
          <a:xfrm>
            <a:off x="304800" y="1231612"/>
            <a:ext cx="3422732" cy="584775"/>
          </a:xfrm>
          <a:prstGeom prst="rect">
            <a:avLst/>
          </a:prstGeom>
        </p:spPr>
        <p:txBody>
          <a:bodyPr wrap="none">
            <a:spAutoFit/>
          </a:bodyPr>
          <a:lstStyle/>
          <a:p>
            <a:r>
              <a:rPr lang="en-GB" sz="3200" b="1" dirty="0" smtClean="0">
                <a:solidFill>
                  <a:schemeClr val="accent1">
                    <a:lumMod val="75000"/>
                  </a:schemeClr>
                </a:solidFill>
              </a:rPr>
              <a:t>Main Resources </a:t>
            </a:r>
            <a:endParaRPr lang="en-GB" sz="3200" b="1" dirty="0">
              <a:solidFill>
                <a:schemeClr val="accent1">
                  <a:lumMod val="75000"/>
                </a:schemeClr>
              </a:solidFill>
            </a:endParaRPr>
          </a:p>
        </p:txBody>
      </p:sp>
    </p:spTree>
    <p:extLst>
      <p:ext uri="{BB962C8B-B14F-4D97-AF65-F5344CB8AC3E}">
        <p14:creationId xmlns:p14="http://schemas.microsoft.com/office/powerpoint/2010/main" val="3913927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D:\Bassem\papers\potential of csp libya new papaer\revised revised draft\Fig. 1. TIFF..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762000"/>
            <a:ext cx="8000458" cy="52101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84103" y="228600"/>
            <a:ext cx="6393097" cy="584775"/>
          </a:xfrm>
          <a:prstGeom prst="rect">
            <a:avLst/>
          </a:prstGeom>
        </p:spPr>
        <p:txBody>
          <a:bodyPr wrap="none">
            <a:spAutoFit/>
          </a:bodyPr>
          <a:lstStyle/>
          <a:p>
            <a:r>
              <a:rPr lang="en-GB" sz="3200" b="1" dirty="0">
                <a:solidFill>
                  <a:schemeClr val="accent1">
                    <a:lumMod val="75000"/>
                  </a:schemeClr>
                </a:solidFill>
              </a:rPr>
              <a:t>Electric peak load development</a:t>
            </a:r>
          </a:p>
        </p:txBody>
      </p:sp>
    </p:spTree>
    <p:extLst>
      <p:ext uri="{BB962C8B-B14F-4D97-AF65-F5344CB8AC3E}">
        <p14:creationId xmlns:p14="http://schemas.microsoft.com/office/powerpoint/2010/main" val="3408171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2058662403"/>
              </p:ext>
            </p:extLst>
          </p:nvPr>
        </p:nvGraphicFramePr>
        <p:xfrm>
          <a:off x="914400" y="1295400"/>
          <a:ext cx="73914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7"/>
          <p:cNvSpPr>
            <a:spLocks noChangeArrowheads="1"/>
          </p:cNvSpPr>
          <p:nvPr/>
        </p:nvSpPr>
        <p:spPr bwMode="auto">
          <a:xfrm>
            <a:off x="1752600" y="857981"/>
            <a:ext cx="53751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1" dirty="0">
                <a:solidFill>
                  <a:schemeClr val="accent1">
                    <a:lumMod val="75000"/>
                  </a:schemeClr>
                </a:solidFill>
              </a:rPr>
              <a:t>Electricity consumption per sector </a:t>
            </a:r>
          </a:p>
        </p:txBody>
      </p:sp>
    </p:spTree>
    <p:extLst>
      <p:ext uri="{BB962C8B-B14F-4D97-AF65-F5344CB8AC3E}">
        <p14:creationId xmlns:p14="http://schemas.microsoft.com/office/powerpoint/2010/main" val="3327949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990600"/>
            <a:ext cx="5585183" cy="584775"/>
          </a:xfrm>
          <a:prstGeom prst="rect">
            <a:avLst/>
          </a:prstGeom>
        </p:spPr>
        <p:txBody>
          <a:bodyPr wrap="none">
            <a:spAutoFit/>
          </a:bodyPr>
          <a:lstStyle/>
          <a:p>
            <a:r>
              <a:rPr lang="en-GB" sz="3200" b="1" dirty="0" smtClean="0">
                <a:solidFill>
                  <a:schemeClr val="accent1">
                    <a:lumMod val="75000"/>
                  </a:schemeClr>
                </a:solidFill>
              </a:rPr>
              <a:t>Renewable Energy in Libya </a:t>
            </a:r>
            <a:endParaRPr lang="en-GB" sz="3200" b="1" dirty="0">
              <a:solidFill>
                <a:schemeClr val="accent1">
                  <a:lumMod val="75000"/>
                </a:schemeClr>
              </a:solidFill>
            </a:endParaRPr>
          </a:p>
        </p:txBody>
      </p:sp>
      <p:grpSp>
        <p:nvGrpSpPr>
          <p:cNvPr id="3" name="Group 25"/>
          <p:cNvGrpSpPr>
            <a:grpSpLocks/>
          </p:cNvGrpSpPr>
          <p:nvPr/>
        </p:nvGrpSpPr>
        <p:grpSpPr bwMode="auto">
          <a:xfrm>
            <a:off x="371475" y="1752600"/>
            <a:ext cx="8477250" cy="3733800"/>
            <a:chOff x="371475" y="2084388"/>
            <a:chExt cx="8477250" cy="3733800"/>
          </a:xfrm>
        </p:grpSpPr>
        <p:sp>
          <p:nvSpPr>
            <p:cNvPr id="4" name="Rectangle 6"/>
            <p:cNvSpPr>
              <a:spLocks noChangeArrowheads="1"/>
            </p:cNvSpPr>
            <p:nvPr/>
          </p:nvSpPr>
          <p:spPr bwMode="gray">
            <a:xfrm>
              <a:off x="390525" y="2084388"/>
              <a:ext cx="2971800" cy="466725"/>
            </a:xfrm>
            <a:prstGeom prst="rect">
              <a:avLst/>
            </a:prstGeom>
            <a:solidFill>
              <a:schemeClr val="accent3">
                <a:lumMod val="20000"/>
                <a:lumOff val="80000"/>
              </a:schemeClr>
            </a:solidFill>
            <a:ln w="19050" cmpd="sng">
              <a:solidFill>
                <a:srgbClr val="008000"/>
              </a:solidFill>
              <a:miter lim="800000"/>
              <a:headEnd/>
              <a:tailEnd/>
            </a:ln>
            <a:effectLst/>
          </p:spPr>
          <p:txBody>
            <a:bodyPr lIns="72009" tIns="72009" rIns="72009" bIns="72009" anchor="ctr"/>
            <a:lstStyle/>
            <a:p>
              <a:pPr algn="ctr" defTabSz="913526" fontAlgn="auto">
                <a:spcBef>
                  <a:spcPts val="0"/>
                </a:spcBef>
                <a:spcAft>
                  <a:spcPts val="0"/>
                </a:spcAft>
                <a:buClr>
                  <a:schemeClr val="tx2"/>
                </a:buClr>
                <a:defRPr/>
              </a:pPr>
              <a:r>
                <a:rPr lang="en-US" altLang="zh-CN" b="1" dirty="0">
                  <a:solidFill>
                    <a:srgbClr val="008000"/>
                  </a:solidFill>
                  <a:latin typeface="Arial" pitchFamily="34" charset="0"/>
                  <a:cs typeface="Arial" pitchFamily="34" charset="0"/>
                </a:rPr>
                <a:t>Resource</a:t>
              </a:r>
            </a:p>
          </p:txBody>
        </p:sp>
        <p:sp>
          <p:nvSpPr>
            <p:cNvPr id="5" name="Rectangle 7"/>
            <p:cNvSpPr>
              <a:spLocks noChangeArrowheads="1"/>
            </p:cNvSpPr>
            <p:nvPr/>
          </p:nvSpPr>
          <p:spPr bwMode="gray">
            <a:xfrm>
              <a:off x="3667125" y="2084388"/>
              <a:ext cx="2514600" cy="454025"/>
            </a:xfrm>
            <a:prstGeom prst="rect">
              <a:avLst/>
            </a:prstGeom>
            <a:solidFill>
              <a:schemeClr val="accent3">
                <a:lumMod val="20000"/>
                <a:lumOff val="80000"/>
              </a:schemeClr>
            </a:solidFill>
            <a:ln w="19050" cmpd="sng">
              <a:solidFill>
                <a:srgbClr val="008000"/>
              </a:solidFill>
              <a:miter lim="800000"/>
              <a:headEnd/>
              <a:tailEnd/>
            </a:ln>
            <a:effectLst/>
          </p:spPr>
          <p:txBody>
            <a:bodyPr lIns="72009" tIns="72009" rIns="72009" bIns="72009" anchor="ctr"/>
            <a:lstStyle/>
            <a:p>
              <a:pPr algn="ctr" defTabSz="913526" fontAlgn="auto">
                <a:spcBef>
                  <a:spcPts val="0"/>
                </a:spcBef>
                <a:spcAft>
                  <a:spcPts val="0"/>
                </a:spcAft>
                <a:buClr>
                  <a:schemeClr val="tx2"/>
                </a:buClr>
                <a:defRPr/>
              </a:pPr>
              <a:r>
                <a:rPr lang="en-US" altLang="zh-CN" b="1" dirty="0">
                  <a:solidFill>
                    <a:srgbClr val="008000"/>
                  </a:solidFill>
                  <a:latin typeface="Arial" pitchFamily="34" charset="0"/>
                  <a:cs typeface="Arial" pitchFamily="34" charset="0"/>
                </a:rPr>
                <a:t>Libya’s resources</a:t>
              </a:r>
            </a:p>
          </p:txBody>
        </p:sp>
        <p:sp>
          <p:nvSpPr>
            <p:cNvPr id="6" name="Rectangle 8"/>
            <p:cNvSpPr>
              <a:spLocks noChangeArrowheads="1"/>
            </p:cNvSpPr>
            <p:nvPr/>
          </p:nvSpPr>
          <p:spPr bwMode="gray">
            <a:xfrm>
              <a:off x="6310313" y="2084388"/>
              <a:ext cx="2514600" cy="454025"/>
            </a:xfrm>
            <a:prstGeom prst="rect">
              <a:avLst/>
            </a:prstGeom>
            <a:solidFill>
              <a:schemeClr val="accent3">
                <a:lumMod val="20000"/>
                <a:lumOff val="80000"/>
              </a:schemeClr>
            </a:solidFill>
            <a:ln w="19050" cmpd="sng">
              <a:solidFill>
                <a:srgbClr val="008000"/>
              </a:solidFill>
              <a:miter lim="800000"/>
              <a:headEnd/>
              <a:tailEnd/>
            </a:ln>
            <a:effectLst/>
          </p:spPr>
          <p:txBody>
            <a:bodyPr lIns="72009" tIns="72009" rIns="72009" bIns="72009" anchor="ctr"/>
            <a:lstStyle/>
            <a:p>
              <a:pPr algn="ctr" defTabSz="913526" fontAlgn="auto">
                <a:spcBef>
                  <a:spcPts val="0"/>
                </a:spcBef>
                <a:spcAft>
                  <a:spcPts val="0"/>
                </a:spcAft>
                <a:buClr>
                  <a:schemeClr val="tx2"/>
                </a:buClr>
                <a:defRPr/>
              </a:pPr>
              <a:r>
                <a:rPr lang="en-US" altLang="zh-CN" b="1" dirty="0">
                  <a:solidFill>
                    <a:srgbClr val="008000"/>
                  </a:solidFill>
                  <a:latin typeface="Arial" pitchFamily="34" charset="0"/>
                  <a:cs typeface="Arial" pitchFamily="34" charset="0"/>
                </a:rPr>
                <a:t>Libya in comparison</a:t>
              </a:r>
            </a:p>
          </p:txBody>
        </p:sp>
        <p:sp>
          <p:nvSpPr>
            <p:cNvPr id="7" name="Rectangle 11"/>
            <p:cNvSpPr>
              <a:spLocks noChangeArrowheads="1"/>
            </p:cNvSpPr>
            <p:nvPr/>
          </p:nvSpPr>
          <p:spPr bwMode="gray">
            <a:xfrm>
              <a:off x="1893888" y="4598988"/>
              <a:ext cx="1492250" cy="1219200"/>
            </a:xfrm>
            <a:prstGeom prst="rect">
              <a:avLst/>
            </a:prstGeom>
            <a:noFill/>
            <a:ln w="22225" algn="ctr">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r>
                <a:rPr lang="en-US" b="1"/>
                <a:t>Wind</a:t>
              </a:r>
            </a:p>
          </p:txBody>
        </p:sp>
        <p:sp>
          <p:nvSpPr>
            <p:cNvPr id="8" name="Rectangle 13"/>
            <p:cNvSpPr>
              <a:spLocks noChangeArrowheads="1"/>
            </p:cNvSpPr>
            <p:nvPr/>
          </p:nvSpPr>
          <p:spPr bwMode="gray">
            <a:xfrm>
              <a:off x="3667125" y="4587875"/>
              <a:ext cx="2533650" cy="1230313"/>
            </a:xfrm>
            <a:prstGeom prst="rect">
              <a:avLst/>
            </a:prstGeom>
            <a:noFill/>
            <a:ln w="222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marL="196850" lvl="1" indent="-195263" algn="ctr" defTabSz="912813">
                <a:buClr>
                  <a:schemeClr val="tx2"/>
                </a:buClr>
                <a:buSzPct val="125000"/>
              </a:pPr>
              <a:endParaRPr lang="en-US" altLang="zh-CN"/>
            </a:p>
            <a:p>
              <a:pPr marL="196850" lvl="1" indent="-195263" algn="ctr" defTabSz="912813">
                <a:buClr>
                  <a:schemeClr val="tx2"/>
                </a:buClr>
                <a:buSzPct val="125000"/>
              </a:pPr>
              <a:r>
                <a:rPr lang="en-US" altLang="zh-CN"/>
                <a:t>High average wind speed at several locations</a:t>
              </a:r>
              <a:endParaRPr lang="en-US" altLang="zh-CN">
                <a:latin typeface="Calibri" pitchFamily="34" charset="0"/>
              </a:endParaRPr>
            </a:p>
            <a:p>
              <a:pPr marL="196850" lvl="1" indent="-195263" defTabSz="912813">
                <a:buClr>
                  <a:schemeClr val="tx2"/>
                </a:buClr>
                <a:buSzPct val="125000"/>
                <a:buFont typeface="Arial" charset="0"/>
                <a:buChar char="▪"/>
              </a:pPr>
              <a:endParaRPr lang="en-US" altLang="zh-CN" sz="800">
                <a:latin typeface="Calibri" pitchFamily="34" charset="0"/>
              </a:endParaRPr>
            </a:p>
          </p:txBody>
        </p:sp>
        <p:sp>
          <p:nvSpPr>
            <p:cNvPr id="9" name="Rectangle 14"/>
            <p:cNvSpPr>
              <a:spLocks noChangeArrowheads="1"/>
            </p:cNvSpPr>
            <p:nvPr/>
          </p:nvSpPr>
          <p:spPr bwMode="gray">
            <a:xfrm>
              <a:off x="6321425" y="4570413"/>
              <a:ext cx="2527300" cy="1231900"/>
            </a:xfrm>
            <a:prstGeom prst="rect">
              <a:avLst/>
            </a:prstGeom>
            <a:noFill/>
            <a:ln w="222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marL="196850" lvl="1" indent="-195263" algn="ctr" defTabSz="912813">
                <a:buClr>
                  <a:schemeClr val="tx2"/>
                </a:buClr>
                <a:buSzPct val="125000"/>
              </a:pPr>
              <a:endParaRPr lang="en-US" altLang="zh-CN"/>
            </a:p>
            <a:p>
              <a:pPr marL="196850" lvl="1" indent="-195263" algn="ctr" defTabSz="912813">
                <a:buClr>
                  <a:schemeClr val="tx2"/>
                </a:buClr>
                <a:buSzPct val="125000"/>
              </a:pPr>
              <a:endParaRPr lang="en-US" altLang="zh-CN"/>
            </a:p>
            <a:p>
              <a:pPr marL="196850" lvl="1" indent="-195263" algn="ctr" defTabSz="912813">
                <a:buClr>
                  <a:schemeClr val="tx2"/>
                </a:buClr>
                <a:buSzPct val="125000"/>
              </a:pPr>
              <a:endParaRPr lang="en-US" altLang="zh-CN"/>
            </a:p>
            <a:p>
              <a:pPr marL="196850" lvl="1" indent="-195263" algn="ctr" defTabSz="912813">
                <a:buClr>
                  <a:schemeClr val="tx2"/>
                </a:buClr>
                <a:buSzPct val="125000"/>
              </a:pPr>
              <a:endParaRPr lang="en-US" altLang="zh-CN"/>
            </a:p>
            <a:p>
              <a:pPr marL="196850" lvl="1" indent="-195263" defTabSz="912813">
                <a:buClr>
                  <a:schemeClr val="tx2"/>
                </a:buClr>
                <a:buSzPct val="125000"/>
                <a:buFont typeface="Arial" charset="0"/>
                <a:buChar char="▪"/>
              </a:pPr>
              <a:endParaRPr lang="en-US" altLang="zh-CN" sz="800">
                <a:latin typeface="Calibri" pitchFamily="34" charset="0"/>
              </a:endParaRPr>
            </a:p>
          </p:txBody>
        </p:sp>
        <p:sp>
          <p:nvSpPr>
            <p:cNvPr id="10" name="Rectangle 21"/>
            <p:cNvSpPr>
              <a:spLocks noChangeArrowheads="1"/>
            </p:cNvSpPr>
            <p:nvPr/>
          </p:nvSpPr>
          <p:spPr bwMode="gray">
            <a:xfrm>
              <a:off x="1893888" y="2833688"/>
              <a:ext cx="1492250" cy="1308100"/>
            </a:xfrm>
            <a:prstGeom prst="rect">
              <a:avLst/>
            </a:prstGeom>
            <a:noFill/>
            <a:ln w="22225" algn="ctr">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r>
                <a:rPr lang="en-US" b="1"/>
                <a:t>Solar</a:t>
              </a:r>
            </a:p>
          </p:txBody>
        </p:sp>
        <p:sp>
          <p:nvSpPr>
            <p:cNvPr id="11" name="Rectangle 24"/>
            <p:cNvSpPr>
              <a:spLocks noChangeArrowheads="1"/>
            </p:cNvSpPr>
            <p:nvPr/>
          </p:nvSpPr>
          <p:spPr bwMode="gray">
            <a:xfrm>
              <a:off x="6313488" y="2840038"/>
              <a:ext cx="2535237" cy="1262062"/>
            </a:xfrm>
            <a:prstGeom prst="rect">
              <a:avLst/>
            </a:prstGeom>
            <a:noFill/>
            <a:ln w="222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marL="196850" lvl="1" indent="-195263" algn="ctr" defTabSz="912813">
                <a:buClr>
                  <a:schemeClr val="tx2"/>
                </a:buClr>
                <a:buSzPct val="125000"/>
              </a:pPr>
              <a:endParaRPr lang="en-US" altLang="zh-CN">
                <a:latin typeface="Calibri" pitchFamily="34" charset="0"/>
              </a:endParaRPr>
            </a:p>
            <a:p>
              <a:pPr marL="196850" lvl="1" indent="-195263" algn="ctr" defTabSz="912813">
                <a:buClr>
                  <a:schemeClr val="tx2"/>
                </a:buClr>
                <a:buSzPct val="125000"/>
              </a:pPr>
              <a:r>
                <a:rPr lang="en-US" altLang="zh-CN">
                  <a:latin typeface="Calibri" pitchFamily="34" charset="0"/>
                </a:rPr>
                <a:t> </a:t>
              </a:r>
            </a:p>
            <a:p>
              <a:pPr marL="196850" lvl="1" indent="-195263" algn="ctr" defTabSz="912813">
                <a:buClr>
                  <a:schemeClr val="tx2"/>
                </a:buClr>
                <a:buSzPct val="125000"/>
              </a:pPr>
              <a:endParaRPr lang="en-US" altLang="zh-CN"/>
            </a:p>
            <a:p>
              <a:pPr marL="196850" lvl="1" indent="-195263" algn="ctr" defTabSz="912813">
                <a:buClr>
                  <a:schemeClr val="tx2"/>
                </a:buClr>
                <a:buSzPct val="125000"/>
              </a:pPr>
              <a:endParaRPr lang="en-US" altLang="zh-CN"/>
            </a:p>
            <a:p>
              <a:pPr marL="196850" lvl="1" indent="-195263" algn="ctr" defTabSz="912813">
                <a:buClr>
                  <a:schemeClr val="tx2"/>
                </a:buClr>
                <a:buSzPct val="125000"/>
              </a:pPr>
              <a:endParaRPr lang="en-US" altLang="zh-CN" sz="1000">
                <a:latin typeface="Calibri" pitchFamily="34" charset="0"/>
              </a:endParaRPr>
            </a:p>
          </p:txBody>
        </p:sp>
        <p:sp>
          <p:nvSpPr>
            <p:cNvPr id="12" name="Line 33"/>
            <p:cNvSpPr>
              <a:spLocks noChangeShapeType="1"/>
            </p:cNvSpPr>
            <p:nvPr/>
          </p:nvSpPr>
          <p:spPr bwMode="gray">
            <a:xfrm flipV="1">
              <a:off x="390525" y="4324350"/>
              <a:ext cx="8382000" cy="46038"/>
            </a:xfrm>
            <a:prstGeom prst="line">
              <a:avLst/>
            </a:prstGeom>
            <a:noFill/>
            <a:ln w="22225">
              <a:solidFill>
                <a:srgbClr val="FF0000"/>
              </a:solidFill>
              <a:prstDash val="dash"/>
              <a:round/>
              <a:headEnd/>
              <a:tailEnd/>
            </a:ln>
            <a:extLst>
              <a:ext uri="{909E8E84-426E-40DD-AFC4-6F175D3DCCD1}">
                <a14:hiddenFill xmlns:a14="http://schemas.microsoft.com/office/drawing/2010/main">
                  <a:noFill/>
                </a14:hiddenFill>
              </a:ext>
            </a:extLst>
          </p:spPr>
          <p:txBody>
            <a:bodyPr anchor="ctr"/>
            <a:lstStyle/>
            <a:p>
              <a:endParaRPr lang="en-GB"/>
            </a:p>
          </p:txBody>
        </p:sp>
        <p:sp>
          <p:nvSpPr>
            <p:cNvPr id="13" name="Rectangle 33"/>
            <p:cNvSpPr>
              <a:spLocks noChangeArrowheads="1"/>
            </p:cNvSpPr>
            <p:nvPr/>
          </p:nvSpPr>
          <p:spPr bwMode="auto">
            <a:xfrm>
              <a:off x="3667125" y="3014663"/>
              <a:ext cx="2514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96850" lvl="1" indent="-195263" algn="ctr" defTabSz="912813">
                <a:buClr>
                  <a:schemeClr val="tx2"/>
                </a:buClr>
                <a:buSzPct val="125000"/>
              </a:pPr>
              <a:r>
                <a:rPr lang="en-US" altLang="zh-CN"/>
                <a:t>Average solar radiation of 2,470 kWh/m2/day</a:t>
              </a:r>
            </a:p>
          </p:txBody>
        </p:sp>
        <p:sp>
          <p:nvSpPr>
            <p:cNvPr id="14" name="Rectangle 13"/>
            <p:cNvSpPr/>
            <p:nvPr/>
          </p:nvSpPr>
          <p:spPr bwMode="auto">
            <a:xfrm>
              <a:off x="3667125" y="2846388"/>
              <a:ext cx="2514600" cy="1295400"/>
            </a:xfrm>
            <a:prstGeom prst="rect">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5" name="Picture 15" descr="solarflare"/>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381000" y="2860675"/>
              <a:ext cx="1371600" cy="1254125"/>
            </a:xfrm>
            <a:prstGeom prst="rect">
              <a:avLst/>
            </a:prstGeom>
            <a:noFill/>
            <a:ln w="22225">
              <a:solidFill>
                <a:srgbClr val="008000"/>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26" descr="wind_farm_4_hnd"/>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371475" y="4595813"/>
              <a:ext cx="1381125" cy="1219200"/>
            </a:xfrm>
            <a:prstGeom prst="rect">
              <a:avLst/>
            </a:prstGeom>
            <a:noFill/>
            <a:ln w="22225">
              <a:solidFill>
                <a:srgbClr val="008000"/>
              </a:solidFill>
              <a:miter lim="800000"/>
              <a:headEnd/>
              <a:tailEnd/>
            </a:ln>
            <a:extLst>
              <a:ext uri="{909E8E84-426E-40DD-AFC4-6F175D3DCCD1}">
                <a14:hiddenFill xmlns:a14="http://schemas.microsoft.com/office/drawing/2010/main">
                  <a:solidFill>
                    <a:srgbClr val="FFFFFF"/>
                  </a:solidFill>
                </a14:hiddenFill>
              </a:ext>
            </a:extLst>
          </p:spPr>
        </p:pic>
        <p:sp>
          <p:nvSpPr>
            <p:cNvPr id="17" name="Rectangle 27"/>
            <p:cNvSpPr>
              <a:spLocks noChangeArrowheads="1"/>
            </p:cNvSpPr>
            <p:nvPr/>
          </p:nvSpPr>
          <p:spPr bwMode="auto">
            <a:xfrm>
              <a:off x="6629400" y="4724400"/>
              <a:ext cx="18700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a:t>Attractive global location for wind farms</a:t>
              </a:r>
              <a:endParaRPr lang="en-US"/>
            </a:p>
          </p:txBody>
        </p:sp>
        <p:sp>
          <p:nvSpPr>
            <p:cNvPr id="18" name="Rectangle 28"/>
            <p:cNvSpPr>
              <a:spLocks noChangeArrowheads="1"/>
            </p:cNvSpPr>
            <p:nvPr/>
          </p:nvSpPr>
          <p:spPr bwMode="auto">
            <a:xfrm>
              <a:off x="6400800" y="2995613"/>
              <a:ext cx="2286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a:t>One of the highest solar radiation in the world</a:t>
              </a:r>
              <a:endParaRPr lang="en-US"/>
            </a:p>
          </p:txBody>
        </p:sp>
      </p:grpSp>
    </p:spTree>
    <p:extLst>
      <p:ext uri="{BB962C8B-B14F-4D97-AF65-F5344CB8AC3E}">
        <p14:creationId xmlns:p14="http://schemas.microsoft.com/office/powerpoint/2010/main" val="15293820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Bassem\papers\potential of csp libya new papaer\revised revised draft\Fig. 6.TIFF..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4660667" cy="451546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Bassem\papers\potential of csp libya new papaer\revised revised draft\Fig. 7.TIFF..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039398"/>
            <a:ext cx="4419600" cy="443895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7"/>
          <p:cNvSpPr>
            <a:spLocks noChangeArrowheads="1"/>
          </p:cNvSpPr>
          <p:nvPr/>
        </p:nvSpPr>
        <p:spPr bwMode="auto">
          <a:xfrm>
            <a:off x="2420639" y="304800"/>
            <a:ext cx="46442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dirty="0" smtClean="0">
                <a:solidFill>
                  <a:schemeClr val="accent1">
                    <a:lumMod val="75000"/>
                  </a:schemeClr>
                </a:solidFill>
              </a:rPr>
              <a:t>Solar Energy Potential </a:t>
            </a:r>
            <a:endParaRPr lang="en-US" sz="3200" b="1" dirty="0">
              <a:solidFill>
                <a:schemeClr val="accent1">
                  <a:lumMod val="75000"/>
                </a:schemeClr>
              </a:solidFill>
            </a:endParaRPr>
          </a:p>
        </p:txBody>
      </p:sp>
      <p:sp>
        <p:nvSpPr>
          <p:cNvPr id="5" name="Rectangle 7"/>
          <p:cNvSpPr>
            <a:spLocks noChangeArrowheads="1"/>
          </p:cNvSpPr>
          <p:nvPr/>
        </p:nvSpPr>
        <p:spPr bwMode="auto">
          <a:xfrm>
            <a:off x="5105400" y="5486400"/>
            <a:ext cx="37657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dirty="0" smtClean="0"/>
              <a:t>Direct normal solar radiation</a:t>
            </a:r>
            <a:endParaRPr lang="en-US" sz="2000" b="1" dirty="0"/>
          </a:p>
        </p:txBody>
      </p:sp>
      <p:sp>
        <p:nvSpPr>
          <p:cNvPr id="6" name="Rectangle 7"/>
          <p:cNvSpPr>
            <a:spLocks noChangeArrowheads="1"/>
          </p:cNvSpPr>
          <p:nvPr/>
        </p:nvSpPr>
        <p:spPr bwMode="auto">
          <a:xfrm>
            <a:off x="990600" y="5562600"/>
            <a:ext cx="28600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dirty="0" smtClean="0"/>
              <a:t>Global solar radiation</a:t>
            </a:r>
            <a:endParaRPr lang="en-US" sz="2000" b="1" dirty="0"/>
          </a:p>
        </p:txBody>
      </p:sp>
    </p:spTree>
    <p:extLst>
      <p:ext uri="{BB962C8B-B14F-4D97-AF65-F5344CB8AC3E}">
        <p14:creationId xmlns:p14="http://schemas.microsoft.com/office/powerpoint/2010/main" val="30202020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a:spLocks noChangeArrowheads="1"/>
          </p:cNvSpPr>
          <p:nvPr/>
        </p:nvSpPr>
        <p:spPr bwMode="auto">
          <a:xfrm>
            <a:off x="152400" y="762000"/>
            <a:ext cx="49611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b="1" dirty="0">
                <a:solidFill>
                  <a:schemeClr val="accent1">
                    <a:lumMod val="75000"/>
                  </a:schemeClr>
                </a:solidFill>
              </a:rPr>
              <a:t> Wind energy potential</a:t>
            </a:r>
          </a:p>
        </p:txBody>
      </p:sp>
      <p:sp>
        <p:nvSpPr>
          <p:cNvPr id="3" name="AutoShape 19"/>
          <p:cNvSpPr>
            <a:spLocks noChangeArrowheads="1"/>
          </p:cNvSpPr>
          <p:nvPr>
            <p:custDataLst>
              <p:tags r:id="rId1"/>
            </p:custDataLst>
          </p:nvPr>
        </p:nvSpPr>
        <p:spPr bwMode="gray">
          <a:xfrm rot="5400000">
            <a:off x="3215249" y="3816866"/>
            <a:ext cx="3224335" cy="572177"/>
          </a:xfrm>
          <a:prstGeom prst="triangle">
            <a:avLst>
              <a:gd name="adj" fmla="val 50000"/>
            </a:avLst>
          </a:prstGeom>
          <a:solidFill>
            <a:srgbClr val="FF0000"/>
          </a:solidFill>
          <a:ln w="9525" algn="ctr">
            <a:solidFill>
              <a:schemeClr val="tx1"/>
            </a:solidFill>
            <a:miter lim="800000"/>
            <a:headEnd/>
            <a:tailEnd/>
          </a:ln>
          <a:effectLst>
            <a:outerShdw dist="35921" dir="2700000" algn="ctr" rotWithShape="0">
              <a:schemeClr val="tx1"/>
            </a:outerShdw>
          </a:effectLst>
        </p:spPr>
        <p:txBody>
          <a:bodyPr rot="10800000" vert="eaVert" wrap="none" lIns="93296" tIns="46648" rIns="93296" bIns="46648" anchor="ctr"/>
          <a:lstStyle/>
          <a:p>
            <a:pPr algn="ctr" fontAlgn="auto">
              <a:spcBef>
                <a:spcPts val="0"/>
              </a:spcBef>
              <a:spcAft>
                <a:spcPts val="0"/>
              </a:spcAft>
              <a:defRPr/>
            </a:pPr>
            <a:endParaRPr lang="ar-SA" sz="1400" dirty="0">
              <a:latin typeface="+mn-lt"/>
              <a:cs typeface="+mn-cs"/>
            </a:endParaRPr>
          </a:p>
        </p:txBody>
      </p:sp>
      <p:cxnSp>
        <p:nvCxnSpPr>
          <p:cNvPr id="4" name="Straight Connector 3"/>
          <p:cNvCxnSpPr/>
          <p:nvPr/>
        </p:nvCxnSpPr>
        <p:spPr bwMode="auto">
          <a:xfrm flipV="1">
            <a:off x="4508500" y="1979612"/>
            <a:ext cx="3584744" cy="2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bwMode="auto">
          <a:xfrm flipV="1">
            <a:off x="328072" y="1979612"/>
            <a:ext cx="3753559" cy="2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Rectangle 8"/>
          <p:cNvSpPr>
            <a:spLocks noChangeArrowheads="1"/>
          </p:cNvSpPr>
          <p:nvPr>
            <p:custDataLst>
              <p:tags r:id="rId2"/>
            </p:custDataLst>
          </p:nvPr>
        </p:nvSpPr>
        <p:spPr bwMode="gray">
          <a:xfrm>
            <a:off x="5085797" y="2468240"/>
            <a:ext cx="3583021"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96850" lvl="1" indent="-195263" algn="just" defTabSz="912813">
              <a:buClr>
                <a:srgbClr val="008000"/>
              </a:buClr>
              <a:buSzPct val="100000"/>
              <a:buFont typeface="Wingdings" pitchFamily="2" charset="2"/>
              <a:buChar char="q"/>
            </a:pPr>
            <a:r>
              <a:rPr lang="en-US" altLang="zh-CN" b="1" dirty="0"/>
              <a:t> </a:t>
            </a:r>
            <a:r>
              <a:rPr lang="en-US" altLang="zh-CN" dirty="0"/>
              <a:t>26 meteorological stations were installed in different places in Libya to measure the wind speed and identify the most suitable places for wind farms</a:t>
            </a:r>
            <a:r>
              <a:rPr lang="en-US" altLang="zh-CN" b="1" dirty="0"/>
              <a:t>.</a:t>
            </a:r>
          </a:p>
          <a:p>
            <a:pPr marL="196850" lvl="1" indent="-195263" algn="just" defTabSz="912813">
              <a:buClr>
                <a:srgbClr val="008000"/>
              </a:buClr>
              <a:buSzPct val="100000"/>
            </a:pPr>
            <a:r>
              <a:rPr lang="en-US" altLang="zh-CN" b="1" dirty="0"/>
              <a:t> </a:t>
            </a:r>
          </a:p>
          <a:p>
            <a:pPr marL="196850" lvl="1" indent="-195263" algn="just" defTabSz="912813">
              <a:buClr>
                <a:srgbClr val="008000"/>
              </a:buClr>
              <a:buSzPct val="100000"/>
              <a:buFont typeface="Wingdings" pitchFamily="2" charset="2"/>
              <a:buChar char="q"/>
            </a:pPr>
            <a:r>
              <a:rPr lang="en-US" altLang="zh-CN" b="1" dirty="0"/>
              <a:t> </a:t>
            </a:r>
            <a:r>
              <a:rPr lang="en-US" altLang="zh-CN" dirty="0"/>
              <a:t>Based on measurements from meteorological stations and satellite data ,the wind atlas for Libya has been achieved</a:t>
            </a:r>
            <a:r>
              <a:rPr lang="en-US" altLang="zh-CN" b="1" dirty="0"/>
              <a:t>.</a:t>
            </a:r>
            <a:endParaRPr lang="en-US" altLang="zh-CN" dirty="0">
              <a:latin typeface="Calibri" pitchFamily="34" charset="0"/>
            </a:endParaRPr>
          </a:p>
        </p:txBody>
      </p:sp>
      <p:sp>
        <p:nvSpPr>
          <p:cNvPr id="7" name="Rectangle 22"/>
          <p:cNvSpPr>
            <a:spLocks noChangeArrowheads="1"/>
          </p:cNvSpPr>
          <p:nvPr/>
        </p:nvSpPr>
        <p:spPr bwMode="auto">
          <a:xfrm>
            <a:off x="220933" y="1465262"/>
            <a:ext cx="51195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a:t>Wind speed (m/s)</a:t>
            </a:r>
          </a:p>
        </p:txBody>
      </p:sp>
      <p:grpSp>
        <p:nvGrpSpPr>
          <p:cNvPr id="8" name="Group 33"/>
          <p:cNvGrpSpPr>
            <a:grpSpLocks/>
          </p:cNvGrpSpPr>
          <p:nvPr/>
        </p:nvGrpSpPr>
        <p:grpSpPr bwMode="auto">
          <a:xfrm>
            <a:off x="312906" y="2290762"/>
            <a:ext cx="3886200" cy="3505200"/>
            <a:chOff x="990600" y="2438400"/>
            <a:chExt cx="3774140" cy="2971800"/>
          </a:xfrm>
        </p:grpSpPr>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2364" y="2874786"/>
              <a:ext cx="782376" cy="2519563"/>
            </a:xfrm>
            <a:prstGeom prst="rect">
              <a:avLst/>
            </a:prstGeom>
            <a:noFill/>
            <a:ln w="3175" cap="sq">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440302"/>
              <a:ext cx="2928190" cy="2969898"/>
            </a:xfrm>
            <a:prstGeom prst="rect">
              <a:avLst/>
            </a:prstGeom>
            <a:noFill/>
            <a:ln w="3175">
              <a:solidFill>
                <a:srgbClr val="00B050"/>
              </a:solidFill>
              <a:miter lim="800000"/>
              <a:headEnd/>
              <a:tailEnd/>
            </a:ln>
            <a:extLst>
              <a:ext uri="{909E8E84-426E-40DD-AFC4-6F175D3DCCD1}">
                <a14:hiddenFill xmlns:a14="http://schemas.microsoft.com/office/drawing/2010/main">
                  <a:solidFill>
                    <a:srgbClr val="FFFFFF"/>
                  </a:solidFill>
                </a14:hiddenFill>
              </a:ext>
            </a:extLst>
          </p:spPr>
        </p:pic>
        <p:sp>
          <p:nvSpPr>
            <p:cNvPr id="11" name="TextBox 11"/>
            <p:cNvSpPr txBox="1">
              <a:spLocks noChangeArrowheads="1"/>
            </p:cNvSpPr>
            <p:nvPr/>
          </p:nvSpPr>
          <p:spPr bwMode="auto">
            <a:xfrm>
              <a:off x="3994088" y="2438400"/>
              <a:ext cx="730312" cy="369332"/>
            </a:xfrm>
            <a:prstGeom prst="rect">
              <a:avLst/>
            </a:prstGeom>
            <a:noFill/>
            <a:ln w="31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zh-CN" b="1"/>
                <a:t>m/s</a:t>
              </a:r>
            </a:p>
          </p:txBody>
        </p:sp>
      </p:grpSp>
    </p:spTree>
    <p:extLst>
      <p:ext uri="{BB962C8B-B14F-4D97-AF65-F5344CB8AC3E}">
        <p14:creationId xmlns:p14="http://schemas.microsoft.com/office/powerpoint/2010/main" val="1285896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a:spLocks noChangeArrowheads="1"/>
          </p:cNvSpPr>
          <p:nvPr/>
        </p:nvSpPr>
        <p:spPr bwMode="auto">
          <a:xfrm>
            <a:off x="381000" y="533400"/>
            <a:ext cx="61134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1" dirty="0">
                <a:solidFill>
                  <a:schemeClr val="accent1">
                    <a:lumMod val="75000"/>
                  </a:schemeClr>
                </a:solidFill>
              </a:rPr>
              <a:t>Renewable energy applications in </a:t>
            </a:r>
            <a:r>
              <a:rPr lang="en-US" sz="2400" b="1" dirty="0" smtClean="0">
                <a:solidFill>
                  <a:schemeClr val="accent1">
                    <a:lumMod val="75000"/>
                  </a:schemeClr>
                </a:solidFill>
              </a:rPr>
              <a:t>Libya</a:t>
            </a:r>
            <a:endParaRPr lang="en-US" sz="2400" b="1" dirty="0">
              <a:solidFill>
                <a:schemeClr val="accent1">
                  <a:lumMod val="75000"/>
                </a:schemeClr>
              </a:solidFill>
            </a:endParaRPr>
          </a:p>
        </p:txBody>
      </p:sp>
      <p:grpSp>
        <p:nvGrpSpPr>
          <p:cNvPr id="3" name="Group 18"/>
          <p:cNvGrpSpPr>
            <a:grpSpLocks/>
          </p:cNvGrpSpPr>
          <p:nvPr/>
        </p:nvGrpSpPr>
        <p:grpSpPr bwMode="auto">
          <a:xfrm>
            <a:off x="457200" y="1066800"/>
            <a:ext cx="8305800" cy="4800600"/>
            <a:chOff x="533400" y="2590800"/>
            <a:chExt cx="8305800" cy="3962400"/>
          </a:xfrm>
        </p:grpSpPr>
        <p:sp>
          <p:nvSpPr>
            <p:cNvPr id="4" name="Rectangle 3"/>
            <p:cNvSpPr/>
            <p:nvPr/>
          </p:nvSpPr>
          <p:spPr>
            <a:xfrm>
              <a:off x="533400" y="2590800"/>
              <a:ext cx="8305800" cy="3962400"/>
            </a:xfrm>
            <a:prstGeom prst="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27"/>
            <p:cNvSpPr>
              <a:spLocks noChangeArrowheads="1"/>
            </p:cNvSpPr>
            <p:nvPr/>
          </p:nvSpPr>
          <p:spPr bwMode="auto">
            <a:xfrm>
              <a:off x="609600" y="2743200"/>
              <a:ext cx="2438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b="1"/>
                <a:t>PV in Rural Electrification</a:t>
              </a:r>
            </a:p>
          </p:txBody>
        </p:sp>
        <p:pic>
          <p:nvPicPr>
            <p:cNvPr id="6" name="Picture 24" descr="F:\Picture2222 0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2819400"/>
              <a:ext cx="2514600" cy="1676400"/>
            </a:xfrm>
            <a:prstGeom prst="rect">
              <a:avLst/>
            </a:prstGeom>
            <a:noFill/>
            <a:ln w="9525">
              <a:solidFill>
                <a:srgbClr val="0066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771775"/>
              <a:ext cx="2590800" cy="1724025"/>
            </a:xfrm>
            <a:prstGeom prst="rect">
              <a:avLst/>
            </a:prstGeom>
            <a:noFill/>
            <a:ln w="9525">
              <a:solidFill>
                <a:srgbClr val="0066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25" descr="F:\Picture2222 01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4648200"/>
              <a:ext cx="2514600" cy="1665288"/>
            </a:xfrm>
            <a:prstGeom prst="rect">
              <a:avLst/>
            </a:prstGeom>
            <a:noFill/>
            <a:ln w="9525">
              <a:solidFill>
                <a:srgbClr val="006600"/>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17"/>
            <p:cNvSpPr>
              <a:spLocks noChangeArrowheads="1"/>
            </p:cNvSpPr>
            <p:nvPr/>
          </p:nvSpPr>
          <p:spPr bwMode="auto">
            <a:xfrm>
              <a:off x="609600" y="3459163"/>
              <a:ext cx="2362200" cy="2514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buFont typeface="Wingdings" pitchFamily="2" charset="2"/>
                <a:buChar char="ü"/>
              </a:pPr>
              <a:r>
                <a:rPr lang="en-US"/>
                <a:t> The use of PV systems for rural electrification and</a:t>
              </a:r>
            </a:p>
            <a:p>
              <a:pPr algn="just"/>
              <a:r>
                <a:rPr lang="en-US"/>
                <a:t>lighting was started in 2003</a:t>
              </a:r>
            </a:p>
            <a:p>
              <a:pPr algn="just"/>
              <a:endParaRPr lang="en-US" sz="1200"/>
            </a:p>
            <a:p>
              <a:pPr algn="just">
                <a:buFont typeface="Wingdings" pitchFamily="2" charset="2"/>
                <a:buChar char="ü"/>
              </a:pPr>
              <a:r>
                <a:rPr lang="en-US">
                  <a:solidFill>
                    <a:srgbClr val="FF0000"/>
                  </a:solidFill>
                </a:rPr>
                <a:t> 318</a:t>
              </a:r>
              <a:r>
                <a:rPr lang="en-US"/>
                <a:t> PV systems were installed to supply small remote area with a total power </a:t>
              </a:r>
              <a:r>
                <a:rPr lang="en-US">
                  <a:solidFill>
                    <a:srgbClr val="FF0000"/>
                  </a:solidFill>
                </a:rPr>
                <a:t>236</a:t>
              </a:r>
              <a:r>
                <a:rPr lang="en-US"/>
                <a:t> KWp</a:t>
              </a:r>
            </a:p>
          </p:txBody>
        </p:sp>
        <p:pic>
          <p:nvPicPr>
            <p:cNvPr id="10"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4618038"/>
              <a:ext cx="2590800" cy="1706562"/>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473765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AME" val="DirArrow"/>
  <p:tag name="THINKCELLSHAPEDONOTDELETE" val="pEf_BEq3eFEiwgfDBPwAjA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8NFkLOdQrEaRn9KdRi7NiQ"/>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2253</TotalTime>
  <Words>826</Words>
  <Application>Microsoft Office PowerPoint</Application>
  <PresentationFormat>On-screen Show (4:3)</PresentationFormat>
  <Paragraphs>126</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Concourse</vt:lpstr>
      <vt:lpstr>The Potential of Renewable Energy in Libya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Potential of Renewable Energy in Libya</dc:title>
  <dc:creator>Basim</dc:creator>
  <cp:lastModifiedBy>Basim</cp:lastModifiedBy>
  <cp:revision>11</cp:revision>
  <dcterms:created xsi:type="dcterms:W3CDTF">2006-08-16T00:00:00Z</dcterms:created>
  <dcterms:modified xsi:type="dcterms:W3CDTF">2019-06-29T09:06:05Z</dcterms:modified>
</cp:coreProperties>
</file>