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64" r:id="rId4"/>
    <p:sldId id="265" r:id="rId5"/>
    <p:sldId id="258" r:id="rId6"/>
    <p:sldId id="260" r:id="rId7"/>
    <p:sldId id="267" r:id="rId8"/>
    <p:sldId id="259" r:id="rId9"/>
    <p:sldId id="263" r:id="rId10"/>
    <p:sldId id="262" r:id="rId11"/>
    <p:sldId id="269" r:id="rId1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-24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40" d="100"/>
        <a:sy n="340" d="100"/>
      </p:scale>
      <p:origin x="0" y="6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C564-380E-B343-9753-9B4383D05657}" type="datetimeFigureOut">
              <a:rPr lang="fr-FR" smtClean="0"/>
              <a:t>01/07/19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6989-93CF-954F-AC95-D88BD41525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83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C564-380E-B343-9753-9B4383D05657}" type="datetimeFigureOut">
              <a:rPr lang="fr-FR" smtClean="0"/>
              <a:t>01/07/19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6989-93CF-954F-AC95-D88BD41525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92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C564-380E-B343-9753-9B4383D05657}" type="datetimeFigureOut">
              <a:rPr lang="fr-FR" smtClean="0"/>
              <a:t>01/07/19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6989-93CF-954F-AC95-D88BD41525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12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k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98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C564-380E-B343-9753-9B4383D05657}" type="datetimeFigureOut">
              <a:rPr lang="fr-FR" smtClean="0"/>
              <a:t>01/07/19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6989-93CF-954F-AC95-D88BD41525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92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C564-380E-B343-9753-9B4383D05657}" type="datetimeFigureOut">
              <a:rPr lang="fr-FR" smtClean="0"/>
              <a:t>01/07/19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6989-93CF-954F-AC95-D88BD41525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05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C564-380E-B343-9753-9B4383D05657}" type="datetimeFigureOut">
              <a:rPr lang="fr-FR" smtClean="0"/>
              <a:t>01/07/19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6989-93CF-954F-AC95-D88BD41525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395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C564-380E-B343-9753-9B4383D05657}" type="datetimeFigureOut">
              <a:rPr lang="fr-FR" smtClean="0"/>
              <a:t>01/07/19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6989-93CF-954F-AC95-D88BD41525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105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C564-380E-B343-9753-9B4383D05657}" type="datetimeFigureOut">
              <a:rPr lang="fr-FR" smtClean="0"/>
              <a:t>01/07/19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6989-93CF-954F-AC95-D88BD41525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29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C564-380E-B343-9753-9B4383D05657}" type="datetimeFigureOut">
              <a:rPr lang="fr-FR" smtClean="0"/>
              <a:t>01/07/19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6989-93CF-954F-AC95-D88BD41525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108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C564-380E-B343-9753-9B4383D05657}" type="datetimeFigureOut">
              <a:rPr lang="fr-FR" smtClean="0"/>
              <a:t>01/07/19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6989-93CF-954F-AC95-D88BD41525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59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C564-380E-B343-9753-9B4383D05657}" type="datetimeFigureOut">
              <a:rPr lang="fr-FR" smtClean="0"/>
              <a:t>01/07/19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6989-93CF-954F-AC95-D88BD41525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65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8C564-380E-B343-9753-9B4383D05657}" type="datetimeFigureOut">
              <a:rPr lang="fr-FR" smtClean="0"/>
              <a:t>01/07/19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06989-93CF-954F-AC95-D88BD41525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88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53" y="228159"/>
            <a:ext cx="2895084" cy="5362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110" y="353168"/>
            <a:ext cx="1082378" cy="27214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190" y="162902"/>
            <a:ext cx="2081496" cy="60151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667759" y="1682945"/>
            <a:ext cx="696326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Optima"/>
                <a:cs typeface="Optima"/>
              </a:rPr>
              <a:t>Medthink</a:t>
            </a:r>
            <a:r>
              <a:rPr lang="en-GB" sz="2400" dirty="0">
                <a:latin typeface="Optima"/>
                <a:cs typeface="Optima"/>
              </a:rPr>
              <a:t/>
            </a:r>
            <a:br>
              <a:rPr lang="en-GB" sz="2400" dirty="0">
                <a:latin typeface="Optima"/>
                <a:cs typeface="Optima"/>
              </a:rPr>
            </a:br>
            <a:r>
              <a:rPr lang="en-GB" sz="2400" dirty="0" smtClean="0">
                <a:latin typeface="Optima"/>
                <a:cs typeface="Optima"/>
              </a:rPr>
              <a:t>Malta, 1</a:t>
            </a:r>
            <a:r>
              <a:rPr lang="en-GB" sz="2400" dirty="0">
                <a:latin typeface="Optima"/>
                <a:cs typeface="Optima"/>
              </a:rPr>
              <a:t>-2 </a:t>
            </a:r>
            <a:r>
              <a:rPr lang="en-GB" sz="2400" dirty="0" smtClean="0">
                <a:latin typeface="Optima"/>
                <a:cs typeface="Optima"/>
              </a:rPr>
              <a:t>J</a:t>
            </a:r>
            <a:r>
              <a:rPr lang="fr-FR" sz="2400" dirty="0" smtClean="0">
                <a:latin typeface="Optima"/>
                <a:cs typeface="Optima"/>
              </a:rPr>
              <a:t>u</a:t>
            </a:r>
            <a:r>
              <a:rPr lang="en-GB" sz="2400" dirty="0" err="1" smtClean="0">
                <a:latin typeface="Optima"/>
                <a:cs typeface="Optima"/>
              </a:rPr>
              <a:t>ly</a:t>
            </a:r>
            <a:r>
              <a:rPr lang="en-GB" sz="2400" dirty="0" smtClean="0">
                <a:latin typeface="Optima"/>
                <a:cs typeface="Optima"/>
              </a:rPr>
              <a:t> 2019</a:t>
            </a:r>
          </a:p>
          <a:p>
            <a:pPr algn="ctr"/>
            <a:endParaRPr lang="en-GB" dirty="0" smtClean="0">
              <a:latin typeface="Optima"/>
              <a:cs typeface="Optima"/>
            </a:endParaRPr>
          </a:p>
          <a:p>
            <a:pPr algn="ctr"/>
            <a:endParaRPr lang="en-GB" dirty="0">
              <a:latin typeface="Optima"/>
              <a:cs typeface="Optima"/>
            </a:endParaRPr>
          </a:p>
          <a:p>
            <a:pPr algn="ctr"/>
            <a:endParaRPr lang="en-GB" dirty="0">
              <a:latin typeface="Optima"/>
              <a:cs typeface="Optima"/>
            </a:endParaRPr>
          </a:p>
          <a:p>
            <a:pPr algn="ctr"/>
            <a:r>
              <a:rPr lang="en-GB" sz="4000" b="1" dirty="0" smtClean="0">
                <a:latin typeface="Optima"/>
                <a:cs typeface="Optima"/>
              </a:rPr>
              <a:t>Coherence and  effectiveness</a:t>
            </a:r>
          </a:p>
          <a:p>
            <a:pPr algn="ctr"/>
            <a:endParaRPr lang="en-GB" dirty="0" smtClean="0">
              <a:latin typeface="Optima"/>
              <a:cs typeface="Optima"/>
            </a:endParaRPr>
          </a:p>
          <a:p>
            <a:pPr algn="ctr"/>
            <a:endParaRPr lang="en-GB" dirty="0">
              <a:latin typeface="Optima"/>
              <a:cs typeface="Optima"/>
            </a:endParaRPr>
          </a:p>
          <a:p>
            <a:pPr algn="ctr"/>
            <a:endParaRPr lang="en-GB" dirty="0" smtClean="0">
              <a:latin typeface="Optima"/>
              <a:cs typeface="Optima"/>
            </a:endParaRPr>
          </a:p>
          <a:p>
            <a:pPr algn="ctr"/>
            <a:endParaRPr lang="en-GB" dirty="0">
              <a:latin typeface="Optima"/>
              <a:cs typeface="Optima"/>
            </a:endParaRPr>
          </a:p>
          <a:p>
            <a:pPr algn="ctr"/>
            <a:endParaRPr lang="en-GB" dirty="0" smtClean="0">
              <a:latin typeface="Optima"/>
              <a:cs typeface="Optima"/>
            </a:endParaRPr>
          </a:p>
          <a:p>
            <a:pPr algn="ctr"/>
            <a:r>
              <a:rPr lang="en-GB" dirty="0" smtClean="0">
                <a:latin typeface="Optima"/>
                <a:cs typeface="Optima"/>
              </a:rPr>
              <a:t>Samir </a:t>
            </a:r>
            <a:r>
              <a:rPr lang="en-GB" dirty="0">
                <a:latin typeface="Optima"/>
                <a:cs typeface="Optima"/>
              </a:rPr>
              <a:t>Grimes</a:t>
            </a:r>
            <a:br>
              <a:rPr lang="en-GB" dirty="0">
                <a:latin typeface="Optima"/>
                <a:cs typeface="Optima"/>
              </a:rPr>
            </a:br>
            <a:r>
              <a:rPr lang="en-GB" dirty="0">
                <a:latin typeface="Optima"/>
                <a:cs typeface="Optima"/>
              </a:rPr>
              <a:t>Algeria</a:t>
            </a:r>
            <a:endParaRPr lang="fr-FR" dirty="0">
              <a:latin typeface="Optima"/>
              <a:cs typeface="Optima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0" y="0"/>
            <a:ext cx="465059" cy="369332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5607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9959" y="1167535"/>
            <a:ext cx="75195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Optima"/>
                <a:cs typeface="Optima"/>
              </a:rPr>
              <a:t>Recommendations </a:t>
            </a:r>
            <a:r>
              <a:rPr lang="en-US" sz="3200" b="1" dirty="0">
                <a:latin typeface="Optima"/>
                <a:cs typeface="Optima"/>
              </a:rPr>
              <a:t>for action</a:t>
            </a:r>
          </a:p>
          <a:p>
            <a:pPr marL="285750" indent="-285750">
              <a:buFont typeface="Arial"/>
              <a:buChar char="•"/>
            </a:pPr>
            <a:endParaRPr lang="fr-FR" sz="1200" dirty="0" smtClean="0">
              <a:latin typeface="Optima"/>
              <a:cs typeface="Optima"/>
            </a:endParaRPr>
          </a:p>
          <a:p>
            <a:pPr marL="285750" indent="-285750">
              <a:buFont typeface="Arial"/>
              <a:buChar char="•"/>
            </a:pPr>
            <a:r>
              <a:rPr lang="fr-FR" sz="2000" dirty="0" smtClean="0">
                <a:latin typeface="Optima"/>
                <a:cs typeface="Optima"/>
              </a:rPr>
              <a:t>Set</a:t>
            </a:r>
            <a:r>
              <a:rPr lang="en-US" sz="2000" dirty="0" smtClean="0">
                <a:latin typeface="Optima"/>
                <a:cs typeface="Optima"/>
              </a:rPr>
              <a:t> up </a:t>
            </a:r>
            <a:r>
              <a:rPr lang="en-US" sz="2000" dirty="0">
                <a:latin typeface="Optima"/>
                <a:cs typeface="Optima"/>
              </a:rPr>
              <a:t>task forces in the </a:t>
            </a:r>
            <a:r>
              <a:rPr lang="en-US" sz="2000" dirty="0" smtClean="0">
                <a:latin typeface="Optima"/>
                <a:cs typeface="Optima"/>
              </a:rPr>
              <a:t>SC </a:t>
            </a:r>
            <a:r>
              <a:rPr lang="en-US" sz="2000" dirty="0">
                <a:latin typeface="Optima"/>
                <a:cs typeface="Optima"/>
              </a:rPr>
              <a:t>on </a:t>
            </a:r>
            <a:r>
              <a:rPr lang="en-US" sz="2000" dirty="0" smtClean="0">
                <a:latin typeface="Optima"/>
                <a:cs typeface="Optima"/>
              </a:rPr>
              <a:t>BE funding mechanisms.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Optima"/>
              <a:cs typeface="Optima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Optima"/>
                <a:cs typeface="Optima"/>
              </a:rPr>
              <a:t>Lighten internal procedures for participation in calls from southern </a:t>
            </a:r>
            <a:r>
              <a:rPr lang="en-US" sz="2000" dirty="0" smtClean="0">
                <a:latin typeface="Optima"/>
                <a:cs typeface="Optima"/>
              </a:rPr>
              <a:t>stakeholders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Optima"/>
              <a:cs typeface="Optima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Optima"/>
                <a:cs typeface="Optima"/>
              </a:rPr>
              <a:t>Accelerate the process of signing the various agreements likely to improve the eligibility of </a:t>
            </a:r>
            <a:r>
              <a:rPr lang="en-US" sz="2000" dirty="0" smtClean="0">
                <a:latin typeface="Optima"/>
                <a:cs typeface="Optima"/>
              </a:rPr>
              <a:t>SC to </a:t>
            </a:r>
            <a:r>
              <a:rPr lang="en-US" sz="2000" dirty="0">
                <a:latin typeface="Optima"/>
                <a:cs typeface="Optima"/>
              </a:rPr>
              <a:t>European </a:t>
            </a:r>
            <a:r>
              <a:rPr lang="en-US" sz="2000" dirty="0" smtClean="0">
                <a:latin typeface="Optima"/>
                <a:cs typeface="Optima"/>
              </a:rPr>
              <a:t>funding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Optima"/>
              <a:cs typeface="Optima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Optima"/>
                <a:cs typeface="Optima"/>
              </a:rPr>
              <a:t>Strengthen </a:t>
            </a:r>
            <a:r>
              <a:rPr lang="en-US" sz="2000" dirty="0">
                <a:latin typeface="Optima"/>
                <a:cs typeface="Optima"/>
              </a:rPr>
              <a:t>on all </a:t>
            </a:r>
            <a:r>
              <a:rPr lang="en-US" sz="2000" dirty="0" smtClean="0">
                <a:latin typeface="Optima"/>
                <a:cs typeface="Optima"/>
              </a:rPr>
              <a:t>B priorities the </a:t>
            </a:r>
            <a:r>
              <a:rPr lang="en-US" sz="2000" dirty="0">
                <a:latin typeface="Optima"/>
                <a:cs typeface="Optima"/>
              </a:rPr>
              <a:t>accelerators of SMEs likely to improve employability in the maritime sectors and achieve a real transfer of technology and know-</a:t>
            </a:r>
            <a:r>
              <a:rPr lang="en-US" sz="2000" dirty="0" smtClean="0">
                <a:latin typeface="Optima"/>
                <a:cs typeface="Optima"/>
              </a:rPr>
              <a:t>how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Optima"/>
              <a:cs typeface="Optima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Optima"/>
                <a:cs typeface="Optima"/>
              </a:rPr>
              <a:t>Integrate biodiversity issues in the deep seabed of the Western Basin </a:t>
            </a:r>
            <a:r>
              <a:rPr lang="en-US" sz="2000" dirty="0" smtClean="0">
                <a:latin typeface="Optima"/>
                <a:cs typeface="Optima"/>
              </a:rPr>
              <a:t>in future thematic</a:t>
            </a:r>
            <a:endParaRPr lang="en-US" sz="2000" dirty="0">
              <a:latin typeface="Optima"/>
              <a:cs typeface="Optima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708" y="82394"/>
            <a:ext cx="2895084" cy="5362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465" y="207403"/>
            <a:ext cx="1082378" cy="2721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545" y="17137"/>
            <a:ext cx="2081496" cy="60151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0" y="0"/>
            <a:ext cx="465059" cy="369332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0963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68137" y="1152308"/>
            <a:ext cx="697473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800" b="1" dirty="0" smtClean="0">
                <a:latin typeface="Optima"/>
                <a:cs typeface="Optima"/>
              </a:rPr>
              <a:t>Reduce the barriers between decision-makers, scientists and economic sphere</a:t>
            </a:r>
          </a:p>
          <a:p>
            <a:endParaRPr lang="en-GB" dirty="0" smtClean="0">
              <a:latin typeface="Optima"/>
              <a:cs typeface="Optima"/>
            </a:endParaRPr>
          </a:p>
          <a:p>
            <a:pPr marL="457200" lvl="0" indent="-457200" hangingPunct="0">
              <a:buFont typeface="Arial"/>
              <a:buChar char="•"/>
            </a:pPr>
            <a:r>
              <a:rPr lang="en-GB" sz="2800" dirty="0" smtClean="0">
                <a:latin typeface="Optima"/>
                <a:cs typeface="Optima"/>
              </a:rPr>
              <a:t>Complexity of problems, requires the cooperation at all scales and multidisciplinary approach</a:t>
            </a:r>
          </a:p>
          <a:p>
            <a:pPr marL="457200" lvl="0" indent="-457200" hangingPunct="0">
              <a:buFont typeface="Arial"/>
              <a:buChar char="•"/>
            </a:pPr>
            <a:endParaRPr lang="en-GB" sz="2800" dirty="0" smtClean="0">
              <a:latin typeface="Optima"/>
              <a:cs typeface="Optima"/>
            </a:endParaRPr>
          </a:p>
          <a:p>
            <a:pPr marL="457200" lvl="0" indent="-457200" hangingPunct="0">
              <a:buFont typeface="Arial"/>
              <a:buChar char="•"/>
            </a:pPr>
            <a:r>
              <a:rPr lang="en-GB" sz="2800" dirty="0" smtClean="0">
                <a:latin typeface="Optima"/>
                <a:cs typeface="Optima"/>
              </a:rPr>
              <a:t>Need to support transboundary approach and innovative operational cooperation</a:t>
            </a:r>
          </a:p>
          <a:p>
            <a:pPr marL="457200" lvl="0" indent="-457200" hangingPunct="0">
              <a:buFont typeface="Arial"/>
              <a:buChar char="•"/>
            </a:pPr>
            <a:endParaRPr lang="en-GB" sz="2800" dirty="0" smtClean="0">
              <a:latin typeface="Optima"/>
              <a:cs typeface="Optima"/>
            </a:endParaRPr>
          </a:p>
          <a:p>
            <a:pPr marL="457200" lvl="0" indent="-457200" hangingPunct="0">
              <a:buFont typeface="Arial"/>
              <a:buChar char="•"/>
            </a:pPr>
            <a:r>
              <a:rPr lang="en-GB" sz="2800" dirty="0" smtClean="0">
                <a:latin typeface="Optima"/>
                <a:cs typeface="Optima"/>
              </a:rPr>
              <a:t>Need to deal with a changed context.</a:t>
            </a:r>
          </a:p>
          <a:p>
            <a:pPr marL="285750" indent="-285750">
              <a:buFont typeface="Arial"/>
              <a:buChar char="•"/>
            </a:pPr>
            <a:endParaRPr lang="en-GB" dirty="0">
              <a:latin typeface="Optima"/>
              <a:cs typeface="Optima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403" y="47120"/>
            <a:ext cx="2895084" cy="5362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160" y="172129"/>
            <a:ext cx="1082378" cy="27214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240" y="-18137"/>
            <a:ext cx="2081496" cy="60151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0" y="0"/>
            <a:ext cx="465059" cy="369332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4688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56724" y="947967"/>
            <a:ext cx="704935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Optima"/>
                <a:cs typeface="Optima"/>
              </a:rPr>
              <a:t>Mediterranean </a:t>
            </a:r>
            <a:r>
              <a:rPr lang="en-GB" sz="1600" dirty="0">
                <a:latin typeface="Optima"/>
                <a:cs typeface="Optima"/>
              </a:rPr>
              <a:t>maritime sectors </a:t>
            </a:r>
            <a:r>
              <a:rPr lang="en-GB" sz="1600" dirty="0" smtClean="0">
                <a:latin typeface="Optima"/>
                <a:cs typeface="Optima"/>
              </a:rPr>
              <a:t>(tourism</a:t>
            </a:r>
            <a:r>
              <a:rPr lang="en-GB" sz="1600" dirty="0">
                <a:latin typeface="Optima"/>
                <a:cs typeface="Optima"/>
              </a:rPr>
              <a:t>, shipping, aquaculture, offshore Oil &amp;Gas), except professional fisheries, </a:t>
            </a:r>
            <a:r>
              <a:rPr lang="en-GB" sz="1600" dirty="0" smtClean="0">
                <a:latin typeface="Optima"/>
                <a:cs typeface="Optima"/>
              </a:rPr>
              <a:t>expected </a:t>
            </a:r>
            <a:r>
              <a:rPr lang="en-GB" sz="1600" dirty="0">
                <a:latin typeface="Optima"/>
                <a:cs typeface="Optima"/>
              </a:rPr>
              <a:t>to grow </a:t>
            </a:r>
            <a:r>
              <a:rPr lang="en-GB" sz="1600" dirty="0" smtClean="0">
                <a:latin typeface="Optima"/>
                <a:cs typeface="Optima"/>
              </a:rPr>
              <a:t>- next </a:t>
            </a:r>
            <a:r>
              <a:rPr lang="en-GB" sz="1600" dirty="0">
                <a:latin typeface="Optima"/>
                <a:cs typeface="Optima"/>
              </a:rPr>
              <a:t>15 years, </a:t>
            </a:r>
            <a:endParaRPr lang="en-GB" sz="1600" dirty="0" smtClean="0">
              <a:latin typeface="Optima"/>
              <a:cs typeface="Optima"/>
            </a:endParaRPr>
          </a:p>
          <a:p>
            <a:endParaRPr lang="en-GB" sz="800" dirty="0" smtClean="0">
              <a:latin typeface="Optima"/>
              <a:cs typeface="Optima"/>
            </a:endParaRPr>
          </a:p>
          <a:p>
            <a:r>
              <a:rPr lang="en-GB" sz="1600" dirty="0" smtClean="0">
                <a:latin typeface="Optima"/>
                <a:cs typeface="Optima"/>
              </a:rPr>
              <a:t>Intensifying </a:t>
            </a:r>
            <a:r>
              <a:rPr lang="en-GB" sz="1600" dirty="0">
                <a:latin typeface="Optima"/>
                <a:cs typeface="Optima"/>
              </a:rPr>
              <a:t>existing causes of risk for environmental degradation </a:t>
            </a:r>
            <a:r>
              <a:rPr lang="en-GB" sz="1600" dirty="0" smtClean="0">
                <a:latin typeface="Optima"/>
                <a:cs typeface="Optima"/>
              </a:rPr>
              <a:t>&amp; hybrid threats </a:t>
            </a:r>
            <a:endParaRPr lang="fr-FR" sz="1600" dirty="0">
              <a:latin typeface="Optima"/>
              <a:cs typeface="Optima"/>
            </a:endParaRPr>
          </a:p>
          <a:p>
            <a:endParaRPr lang="en-GB" sz="800" dirty="0" smtClean="0">
              <a:latin typeface="Optima"/>
              <a:cs typeface="Optima"/>
            </a:endParaRPr>
          </a:p>
          <a:p>
            <a:r>
              <a:rPr lang="en-GB" sz="1600" dirty="0" smtClean="0">
                <a:latin typeface="Optima"/>
                <a:cs typeface="Optima"/>
              </a:rPr>
              <a:t>Complexity &amp; uncertainties (political circumstances, stability, funding, ecological and climate trends)</a:t>
            </a:r>
          </a:p>
          <a:p>
            <a:endParaRPr lang="en-GB" sz="800" dirty="0" smtClean="0">
              <a:latin typeface="Optima"/>
              <a:cs typeface="Optima"/>
            </a:endParaRPr>
          </a:p>
          <a:p>
            <a:r>
              <a:rPr lang="en-GB" sz="1600" dirty="0" smtClean="0">
                <a:latin typeface="Optima"/>
                <a:cs typeface="Optima"/>
              </a:rPr>
              <a:t>Strong NSC gaps (economic resilience, capacities, technology, funding, regulation and procedures, development, SPI framework, RI’s, etc.)</a:t>
            </a:r>
            <a:endParaRPr lang="en-GB" sz="1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555" y="37397"/>
            <a:ext cx="2281422" cy="42258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472" y="121612"/>
            <a:ext cx="852950" cy="21445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6752" y="-3868"/>
            <a:ext cx="1640288" cy="47401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0" y="0"/>
            <a:ext cx="465059" cy="369332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/>
          <a:srcRect t="13520" b="6426"/>
          <a:stretch/>
        </p:blipFill>
        <p:spPr>
          <a:xfrm>
            <a:off x="1017685" y="3515360"/>
            <a:ext cx="7263448" cy="254766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017685" y="6063027"/>
            <a:ext cx="7242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>
                <a:latin typeface="Optima"/>
                <a:cs typeface="Optima"/>
              </a:rPr>
              <a:t>WestMed, </a:t>
            </a:r>
            <a:r>
              <a:rPr lang="en-GB" sz="1500" dirty="0" err="1" smtClean="0">
                <a:latin typeface="Optima"/>
                <a:cs typeface="Optima"/>
              </a:rPr>
              <a:t>Bluemed</a:t>
            </a:r>
            <a:r>
              <a:rPr lang="en-GB" sz="1500" dirty="0" smtClean="0">
                <a:latin typeface="Optima"/>
                <a:cs typeface="Optima"/>
              </a:rPr>
              <a:t>, </a:t>
            </a:r>
            <a:r>
              <a:rPr lang="en-GB" sz="1500" dirty="0" err="1" smtClean="0">
                <a:latin typeface="Optima"/>
                <a:cs typeface="Optima"/>
              </a:rPr>
              <a:t>UfM</a:t>
            </a:r>
            <a:r>
              <a:rPr lang="en-GB" sz="1500" dirty="0" smtClean="0">
                <a:latin typeface="Optima"/>
                <a:cs typeface="Optima"/>
              </a:rPr>
              <a:t> and UN/MAP technical groups, networks (</a:t>
            </a:r>
            <a:r>
              <a:rPr lang="en-GB" sz="1500" dirty="0" err="1" smtClean="0">
                <a:latin typeface="Optima"/>
                <a:cs typeface="Optima"/>
              </a:rPr>
              <a:t>MedCC</a:t>
            </a:r>
            <a:r>
              <a:rPr lang="en-GB" sz="1500" dirty="0" smtClean="0">
                <a:latin typeface="Optima"/>
                <a:cs typeface="Optima"/>
              </a:rPr>
              <a:t>), SPI, etc. </a:t>
            </a:r>
            <a:endParaRPr lang="en-GB" sz="1500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141241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1" t="42198" r="10294" b="17906"/>
          <a:stretch/>
        </p:blipFill>
        <p:spPr bwMode="auto">
          <a:xfrm>
            <a:off x="453925" y="1978335"/>
            <a:ext cx="4753564" cy="188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r="3395" b="13097"/>
          <a:stretch/>
        </p:blipFill>
        <p:spPr>
          <a:xfrm>
            <a:off x="453924" y="4094989"/>
            <a:ext cx="4753564" cy="1260609"/>
          </a:xfrm>
          <a:prstGeom prst="rect">
            <a:avLst/>
          </a:prstGeom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0" y="0"/>
            <a:ext cx="383371" cy="369332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3366FF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353" y="228159"/>
            <a:ext cx="2895084" cy="53625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5110" y="353168"/>
            <a:ext cx="1082378" cy="27214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7190" y="162902"/>
            <a:ext cx="2081496" cy="60151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9450" y="2138568"/>
            <a:ext cx="3255739" cy="314456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53926" y="1985714"/>
            <a:ext cx="8106540" cy="341632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59854" y="5402034"/>
            <a:ext cx="2386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Source : Grimes et al., 2019) </a:t>
            </a:r>
            <a:endParaRPr lang="fr-FR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5536539" y="5400920"/>
            <a:ext cx="3117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/>
              <a:t>Source : Atkins, </a:t>
            </a:r>
            <a:r>
              <a:rPr lang="fr-FR" sz="1200" dirty="0" err="1" smtClean="0"/>
              <a:t>Pescares</a:t>
            </a:r>
            <a:r>
              <a:rPr lang="fr-FR" sz="1200" dirty="0" smtClean="0"/>
              <a:t>, GIZ, SML/UE, 2018)</a:t>
            </a:r>
            <a:endParaRPr lang="fr-FR" sz="1200" dirty="0"/>
          </a:p>
        </p:txBody>
      </p:sp>
      <p:sp>
        <p:nvSpPr>
          <p:cNvPr id="18" name="ZoneTexte 17"/>
          <p:cNvSpPr txBox="1"/>
          <p:nvPr/>
        </p:nvSpPr>
        <p:spPr>
          <a:xfrm>
            <a:off x="395130" y="1258139"/>
            <a:ext cx="41908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smtClean="0">
                <a:latin typeface="Optima"/>
                <a:cs typeface="Optima"/>
              </a:rPr>
              <a:t>Case of Algeria</a:t>
            </a:r>
            <a:endParaRPr lang="en-GB" sz="3200" b="1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109888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ZoneTexte 54"/>
          <p:cNvSpPr txBox="1"/>
          <p:nvPr/>
        </p:nvSpPr>
        <p:spPr>
          <a:xfrm>
            <a:off x="0" y="0"/>
            <a:ext cx="383371" cy="369332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3366FF"/>
              </a:solidFill>
            </a:endParaRPr>
          </a:p>
        </p:txBody>
      </p:sp>
      <p:pic>
        <p:nvPicPr>
          <p:cNvPr id="52" name="Imag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774" y="228159"/>
            <a:ext cx="2895084" cy="536256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531" y="353168"/>
            <a:ext cx="1082378" cy="272140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0611" y="162902"/>
            <a:ext cx="2081496" cy="60151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/>
          <a:srcRect l="1415" t="4784" r="22841"/>
          <a:stretch/>
        </p:blipFill>
        <p:spPr>
          <a:xfrm>
            <a:off x="752566" y="2317854"/>
            <a:ext cx="8055581" cy="435201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52566" y="1505056"/>
            <a:ext cx="7890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Optima"/>
                <a:cs typeface="Optima"/>
              </a:rPr>
              <a:t>General view on maritime activities along Algerian </a:t>
            </a:r>
            <a:r>
              <a:rPr lang="en-GB" sz="2400" b="1" dirty="0" smtClean="0">
                <a:latin typeface="Optima"/>
                <a:cs typeface="Optima"/>
              </a:rPr>
              <a:t>coasts</a:t>
            </a:r>
            <a:endParaRPr lang="fr-FR" sz="2400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180239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/>
          <p:cNvCxnSpPr/>
          <p:nvPr/>
        </p:nvCxnSpPr>
        <p:spPr>
          <a:xfrm flipV="1">
            <a:off x="1030941" y="3481285"/>
            <a:ext cx="7007412" cy="29883"/>
          </a:xfrm>
          <a:prstGeom prst="straightConnector1">
            <a:avLst/>
          </a:prstGeom>
          <a:ln w="76200" cmpd="sng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2061865" y="3272109"/>
            <a:ext cx="478118" cy="47811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704353" y="3272109"/>
            <a:ext cx="478118" cy="47811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4634753" y="3272109"/>
            <a:ext cx="478118" cy="47811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293222" y="3272109"/>
            <a:ext cx="478118" cy="47811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8038353" y="3242226"/>
            <a:ext cx="478118" cy="47811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71855" y="3819211"/>
            <a:ext cx="14343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Optima"/>
                <a:cs typeface="Optima"/>
              </a:rPr>
              <a:t>WestMed</a:t>
            </a:r>
          </a:p>
          <a:p>
            <a:pPr algn="ctr"/>
            <a:r>
              <a:rPr lang="fr-FR" sz="1400" dirty="0" err="1" smtClean="0">
                <a:latin typeface="Optima"/>
                <a:cs typeface="Optima"/>
              </a:rPr>
              <a:t>Napoli</a:t>
            </a:r>
            <a:r>
              <a:rPr lang="fr-FR" sz="1400" dirty="0" smtClean="0">
                <a:latin typeface="Optima"/>
                <a:cs typeface="Optima"/>
              </a:rPr>
              <a:t> </a:t>
            </a:r>
          </a:p>
          <a:p>
            <a:pPr algn="ctr"/>
            <a:r>
              <a:rPr lang="fr-FR" sz="1400" dirty="0" smtClean="0">
                <a:latin typeface="Optima"/>
                <a:cs typeface="Optima"/>
              </a:rPr>
              <a:t>30. 11. 17</a:t>
            </a:r>
            <a:endParaRPr lang="fr-FR" sz="1400" dirty="0">
              <a:latin typeface="Optima"/>
              <a:cs typeface="Optima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234707" y="3827362"/>
            <a:ext cx="14343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Optima"/>
                <a:cs typeface="Optima"/>
              </a:rPr>
              <a:t>WestMed</a:t>
            </a:r>
          </a:p>
          <a:p>
            <a:pPr algn="ctr"/>
            <a:r>
              <a:rPr lang="fr-FR" sz="1400" dirty="0" smtClean="0">
                <a:latin typeface="Optima"/>
                <a:cs typeface="Optima"/>
              </a:rPr>
              <a:t>Algiers </a:t>
            </a:r>
          </a:p>
          <a:p>
            <a:pPr algn="ctr"/>
            <a:r>
              <a:rPr lang="fr-FR" sz="1400" dirty="0" smtClean="0">
                <a:latin typeface="Optima"/>
                <a:cs typeface="Optima"/>
              </a:rPr>
              <a:t>03-04.12.18</a:t>
            </a:r>
            <a:endParaRPr lang="fr-FR" sz="1400" dirty="0">
              <a:latin typeface="Optima"/>
              <a:cs typeface="Optima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141695" y="2351466"/>
            <a:ext cx="14343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Optima"/>
                <a:cs typeface="Optima"/>
              </a:rPr>
              <a:t>WestMed</a:t>
            </a:r>
          </a:p>
          <a:p>
            <a:pPr algn="ctr"/>
            <a:r>
              <a:rPr lang="fr-FR" sz="1400" dirty="0" err="1" smtClean="0">
                <a:latin typeface="Optima"/>
                <a:cs typeface="Optima"/>
              </a:rPr>
              <a:t>Palermo</a:t>
            </a:r>
            <a:endParaRPr lang="fr-FR" sz="1400" dirty="0" smtClean="0">
              <a:latin typeface="Optima"/>
              <a:cs typeface="Optima"/>
            </a:endParaRPr>
          </a:p>
          <a:p>
            <a:pPr algn="ctr"/>
            <a:r>
              <a:rPr lang="fr-FR" sz="1400" dirty="0" smtClean="0">
                <a:latin typeface="Optima"/>
                <a:cs typeface="Optima"/>
              </a:rPr>
              <a:t>13-15.05.19</a:t>
            </a:r>
            <a:endParaRPr lang="fr-FR" sz="1400" dirty="0">
              <a:latin typeface="Optima"/>
              <a:cs typeface="Optima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159057" y="5349404"/>
            <a:ext cx="1434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3366FF"/>
                </a:solidFill>
                <a:latin typeface="Optima"/>
                <a:cs typeface="Optima"/>
              </a:rPr>
              <a:t>Blue Economy National Committee</a:t>
            </a:r>
          </a:p>
          <a:p>
            <a:pPr algn="ctr"/>
            <a:r>
              <a:rPr lang="en-US" sz="1400" dirty="0" smtClean="0">
                <a:solidFill>
                  <a:srgbClr val="3366FF"/>
                </a:solidFill>
                <a:latin typeface="Optima"/>
                <a:cs typeface="Optima"/>
              </a:rPr>
              <a:t>04.02.19</a:t>
            </a:r>
            <a:endParaRPr lang="en-US" sz="1400" dirty="0">
              <a:solidFill>
                <a:srgbClr val="3366FF"/>
              </a:solidFill>
              <a:latin typeface="Optima"/>
              <a:cs typeface="Optima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3690471" y="3511168"/>
            <a:ext cx="0" cy="1748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3137648" y="5274226"/>
            <a:ext cx="5647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7354045" y="5214461"/>
            <a:ext cx="1434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3366FF"/>
                </a:solidFill>
                <a:latin typeface="Optima"/>
                <a:cs typeface="Optima"/>
              </a:rPr>
              <a:t>National Strategy and Action Plan of BE</a:t>
            </a:r>
            <a:endParaRPr lang="en-US" sz="1400" dirty="0">
              <a:solidFill>
                <a:srgbClr val="3366FF"/>
              </a:solidFill>
              <a:latin typeface="Optima"/>
              <a:cs typeface="Optima"/>
            </a:endParaRPr>
          </a:p>
        </p:txBody>
      </p:sp>
      <p:cxnSp>
        <p:nvCxnSpPr>
          <p:cNvPr id="24" name="Connecteur droit 23"/>
          <p:cNvCxnSpPr>
            <a:stCxn id="11" idx="4"/>
          </p:cNvCxnSpPr>
          <p:nvPr/>
        </p:nvCxnSpPr>
        <p:spPr>
          <a:xfrm flipH="1">
            <a:off x="8265459" y="3720344"/>
            <a:ext cx="11953" cy="1255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7727577" y="4975403"/>
            <a:ext cx="53788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755533" y="1374579"/>
            <a:ext cx="3364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latin typeface="Optima"/>
                <a:cs typeface="Optima"/>
              </a:rPr>
              <a:t>Less than 08 months</a:t>
            </a:r>
            <a:endParaRPr lang="en-CA" sz="2400" b="1" dirty="0">
              <a:latin typeface="Optima"/>
              <a:cs typeface="Optima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706470" y="3880857"/>
            <a:ext cx="3021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3366FF"/>
                </a:solidFill>
                <a:latin typeface="Optima"/>
                <a:cs typeface="Optima"/>
              </a:rPr>
              <a:t>National DATABASE - BE </a:t>
            </a:r>
            <a:endParaRPr lang="en-US" sz="1400" dirty="0">
              <a:solidFill>
                <a:srgbClr val="3366FF"/>
              </a:solidFill>
              <a:latin typeface="Optima"/>
              <a:cs typeface="Optima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2174926" y="3378981"/>
            <a:ext cx="251996" cy="25199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2817415" y="3381969"/>
            <a:ext cx="251996" cy="251996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4756777" y="3381969"/>
            <a:ext cx="251996" cy="251996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6406284" y="3381969"/>
            <a:ext cx="251996" cy="251996"/>
          </a:xfrm>
          <a:prstGeom prst="ellipse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8139461" y="3355287"/>
            <a:ext cx="251996" cy="251996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5806634" y="2343707"/>
            <a:ext cx="14343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>
                <a:latin typeface="Optima"/>
                <a:cs typeface="Optima"/>
              </a:rPr>
              <a:t>BlueMed</a:t>
            </a:r>
            <a:endParaRPr lang="fr-FR" sz="1400" dirty="0" smtClean="0">
              <a:latin typeface="Optima"/>
              <a:cs typeface="Optima"/>
            </a:endParaRPr>
          </a:p>
          <a:p>
            <a:pPr algn="ctr"/>
            <a:r>
              <a:rPr lang="fr-FR" sz="1400" dirty="0" smtClean="0">
                <a:latin typeface="Optima"/>
                <a:cs typeface="Optima"/>
              </a:rPr>
              <a:t>Paris </a:t>
            </a:r>
          </a:p>
          <a:p>
            <a:pPr algn="ctr"/>
            <a:r>
              <a:rPr lang="fr-FR" sz="1400" dirty="0" smtClean="0">
                <a:latin typeface="Optima"/>
                <a:cs typeface="Optima"/>
              </a:rPr>
              <a:t>13-14.06.19</a:t>
            </a:r>
            <a:endParaRPr lang="fr-FR" sz="1400" dirty="0">
              <a:latin typeface="Optima"/>
              <a:cs typeface="Optima"/>
            </a:endParaRPr>
          </a:p>
        </p:txBody>
      </p:sp>
      <p:cxnSp>
        <p:nvCxnSpPr>
          <p:cNvPr id="41" name="Connecteur droit 40"/>
          <p:cNvCxnSpPr/>
          <p:nvPr/>
        </p:nvCxnSpPr>
        <p:spPr>
          <a:xfrm>
            <a:off x="6098988" y="4497285"/>
            <a:ext cx="0" cy="1165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5319059" y="5662697"/>
            <a:ext cx="16584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53" y="228159"/>
            <a:ext cx="2895084" cy="536256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110" y="353168"/>
            <a:ext cx="1082378" cy="272140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190" y="162902"/>
            <a:ext cx="2081496" cy="601513"/>
          </a:xfrm>
          <a:prstGeom prst="rect">
            <a:avLst/>
          </a:prstGeom>
        </p:spPr>
      </p:pic>
      <p:sp>
        <p:nvSpPr>
          <p:cNvPr id="42" name="Ellipse 41"/>
          <p:cNvSpPr/>
          <p:nvPr/>
        </p:nvSpPr>
        <p:spPr>
          <a:xfrm>
            <a:off x="653563" y="3271519"/>
            <a:ext cx="478118" cy="47811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766624" y="3378391"/>
            <a:ext cx="251996" cy="251996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1575606" y="2343707"/>
            <a:ext cx="14343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>
                <a:latin typeface="Optima"/>
                <a:cs typeface="Optima"/>
              </a:rPr>
              <a:t>BlueMed</a:t>
            </a:r>
            <a:endParaRPr lang="fr-FR" sz="1400" dirty="0">
              <a:latin typeface="Optima"/>
              <a:cs typeface="Optima"/>
            </a:endParaRPr>
          </a:p>
          <a:p>
            <a:pPr algn="ctr"/>
            <a:r>
              <a:rPr lang="fr-FR" sz="1400" dirty="0" smtClean="0">
                <a:latin typeface="Optima"/>
                <a:cs typeface="Optima"/>
              </a:rPr>
              <a:t>Barcelona</a:t>
            </a:r>
          </a:p>
          <a:p>
            <a:pPr algn="ctr"/>
            <a:r>
              <a:rPr lang="fr-FR" sz="1400" dirty="0" smtClean="0">
                <a:latin typeface="Optima"/>
                <a:cs typeface="Optima"/>
              </a:rPr>
              <a:t>23-25.10.18</a:t>
            </a:r>
            <a:endParaRPr lang="fr-FR" sz="1400" dirty="0">
              <a:latin typeface="Optima"/>
              <a:cs typeface="Optima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0" y="0"/>
            <a:ext cx="465059" cy="369332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46" name="Picture 2" descr="C:\Users\Brahim\Desktop\business_man_binoculars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300" y="1971308"/>
            <a:ext cx="947885" cy="124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743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5784287" y="5562397"/>
            <a:ext cx="360000" cy="360000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447232" y="2443002"/>
            <a:ext cx="21114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Optima"/>
                <a:cs typeface="Optima"/>
              </a:rPr>
              <a:t>Maritime transport &amp; port authorities</a:t>
            </a:r>
            <a:endParaRPr lang="en-GB" sz="1600" dirty="0">
              <a:latin typeface="Optima"/>
              <a:cs typeface="Optima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530817" y="3272461"/>
            <a:ext cx="16818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Optima"/>
                <a:cs typeface="Optima"/>
              </a:rPr>
              <a:t>Maritime and coastal tourism</a:t>
            </a:r>
            <a:endParaRPr lang="en-GB" sz="1600" dirty="0">
              <a:latin typeface="Optima"/>
              <a:cs typeface="Optima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767190" y="5035511"/>
            <a:ext cx="21114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Optima"/>
                <a:cs typeface="Optima"/>
              </a:rPr>
              <a:t>Research and capacity building </a:t>
            </a:r>
            <a:endParaRPr lang="en-GB" sz="1600" dirty="0">
              <a:latin typeface="Optima"/>
              <a:cs typeface="Optima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48107" y="3068441"/>
            <a:ext cx="833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MSE’s</a:t>
            </a:r>
            <a:endParaRPr lang="en-GB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842883" y="5103908"/>
            <a:ext cx="21114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Optima"/>
                <a:cs typeface="Optima"/>
              </a:rPr>
              <a:t>Marine and coastal conservation</a:t>
            </a:r>
            <a:endParaRPr lang="en-GB" sz="1600" dirty="0">
              <a:latin typeface="Optima"/>
              <a:cs typeface="Optima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497222" y="5562397"/>
            <a:ext cx="360000" cy="360000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2430343" y="2443002"/>
            <a:ext cx="11952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Optima"/>
                <a:cs typeface="Optima"/>
              </a:rPr>
              <a:t>Shipbuilding &amp; repair</a:t>
            </a:r>
            <a:endParaRPr lang="en-GB" sz="1600" dirty="0">
              <a:latin typeface="Optima"/>
              <a:cs typeface="Optima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53" y="228159"/>
            <a:ext cx="2895084" cy="53625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110" y="353168"/>
            <a:ext cx="1082378" cy="27214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190" y="162902"/>
            <a:ext cx="2081496" cy="601513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208744" y="1327522"/>
            <a:ext cx="6906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Optima"/>
                <a:cs typeface="Optima"/>
              </a:rPr>
              <a:t>Fisheries &amp; </a:t>
            </a:r>
            <a:r>
              <a:rPr lang="en-GB" sz="2400" b="1" dirty="0" smtClean="0">
                <a:latin typeface="Optima"/>
                <a:cs typeface="Optima"/>
              </a:rPr>
              <a:t>aquaculture, </a:t>
            </a:r>
            <a:r>
              <a:rPr lang="en-GB" sz="2400" b="1" dirty="0">
                <a:latin typeface="Optima"/>
                <a:cs typeface="Optima"/>
              </a:rPr>
              <a:t>drivers for Blue </a:t>
            </a:r>
            <a:r>
              <a:rPr lang="en-GB" sz="2400" b="1" dirty="0" smtClean="0">
                <a:latin typeface="Optima"/>
                <a:cs typeface="Optima"/>
              </a:rPr>
              <a:t>economy</a:t>
            </a:r>
            <a:endParaRPr lang="fr-FR" sz="2400" dirty="0">
              <a:latin typeface="Optima"/>
              <a:cs typeface="Optima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0" y="0"/>
            <a:ext cx="465059" cy="369332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8" name="Ellipse 27"/>
          <p:cNvSpPr/>
          <p:nvPr/>
        </p:nvSpPr>
        <p:spPr>
          <a:xfrm>
            <a:off x="3281222" y="3012879"/>
            <a:ext cx="360000" cy="360000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5407190" y="4139152"/>
            <a:ext cx="360000" cy="36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5693741" y="4174049"/>
            <a:ext cx="1711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Optima"/>
                <a:cs typeface="Optima"/>
              </a:rPr>
              <a:t>Desalinisation</a:t>
            </a:r>
            <a:endParaRPr lang="en-GB" sz="1600" dirty="0">
              <a:solidFill>
                <a:schemeClr val="accent6">
                  <a:lumMod val="75000"/>
                </a:schemeClr>
              </a:solidFill>
              <a:latin typeface="Optima"/>
              <a:cs typeface="Optima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H="1">
            <a:off x="4525139" y="2130102"/>
            <a:ext cx="0" cy="4319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1914800" y="4139152"/>
            <a:ext cx="50280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/>
          <p:nvPr/>
        </p:nvSpPr>
        <p:spPr>
          <a:xfrm>
            <a:off x="3693110" y="3331252"/>
            <a:ext cx="1620000" cy="1620000"/>
          </a:xfrm>
          <a:prstGeom prst="ellipse">
            <a:avLst/>
          </a:prstGeom>
          <a:ln w="3175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3693110" y="3780934"/>
            <a:ext cx="1617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Fisheries-Aquaculture </a:t>
            </a:r>
            <a:endParaRPr lang="en-GB" dirty="0"/>
          </a:p>
        </p:txBody>
      </p:sp>
      <p:sp>
        <p:nvSpPr>
          <p:cNvPr id="25" name="ZoneTexte 24"/>
          <p:cNvSpPr txBox="1"/>
          <p:nvPr/>
        </p:nvSpPr>
        <p:spPr>
          <a:xfrm>
            <a:off x="1330961" y="3571005"/>
            <a:ext cx="1929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Optima"/>
                <a:cs typeface="Optima"/>
              </a:rPr>
              <a:t>Local authorities</a:t>
            </a:r>
            <a:endParaRPr lang="en-GB" sz="1600" dirty="0">
              <a:latin typeface="Optima"/>
              <a:cs typeface="Optima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2713326" y="3910645"/>
            <a:ext cx="360000" cy="360000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 rot="1716653">
            <a:off x="4994932" y="3212581"/>
            <a:ext cx="360000" cy="360000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/>
          <a:srcRect r="50000"/>
          <a:stretch/>
        </p:blipFill>
        <p:spPr>
          <a:xfrm rot="1716653">
            <a:off x="5005010" y="3157649"/>
            <a:ext cx="184150" cy="381000"/>
          </a:xfrm>
          <a:prstGeom prst="rect">
            <a:avLst/>
          </a:prstGeom>
        </p:spPr>
      </p:pic>
      <p:sp>
        <p:nvSpPr>
          <p:cNvPr id="31" name="Ellipse 30"/>
          <p:cNvSpPr/>
          <p:nvPr/>
        </p:nvSpPr>
        <p:spPr>
          <a:xfrm rot="1716653">
            <a:off x="6214187" y="3379479"/>
            <a:ext cx="360000" cy="360000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5"/>
          <a:srcRect r="50000"/>
          <a:stretch/>
        </p:blipFill>
        <p:spPr>
          <a:xfrm rot="4414399">
            <a:off x="6276105" y="3284599"/>
            <a:ext cx="184150" cy="381000"/>
          </a:xfrm>
          <a:prstGeom prst="rect">
            <a:avLst/>
          </a:prstGeom>
        </p:spPr>
      </p:pic>
      <p:sp>
        <p:nvSpPr>
          <p:cNvPr id="34" name="Ellipse 33"/>
          <p:cNvSpPr/>
          <p:nvPr/>
        </p:nvSpPr>
        <p:spPr>
          <a:xfrm>
            <a:off x="4345139" y="2764735"/>
            <a:ext cx="360000" cy="360000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5"/>
          <a:srcRect r="50000"/>
          <a:stretch/>
        </p:blipFill>
        <p:spPr>
          <a:xfrm>
            <a:off x="4336917" y="2753723"/>
            <a:ext cx="1841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1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00175" y="1038932"/>
            <a:ext cx="7569176" cy="4647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latin typeface="Optima"/>
                <a:cs typeface="Optima"/>
              </a:rPr>
              <a:t>What we learn in these few months</a:t>
            </a:r>
          </a:p>
          <a:p>
            <a:pPr marL="285750" indent="-285750">
              <a:buFont typeface="Arial"/>
              <a:buChar char="•"/>
            </a:pPr>
            <a:endParaRPr lang="en-AU" sz="2600" dirty="0">
              <a:latin typeface="Optima"/>
              <a:cs typeface="Optima"/>
            </a:endParaRPr>
          </a:p>
          <a:p>
            <a:pPr marL="285750" indent="-285750">
              <a:buFont typeface="Arial"/>
              <a:buChar char="•"/>
            </a:pPr>
            <a:r>
              <a:rPr lang="en-AU" sz="2600" dirty="0" smtClean="0">
                <a:latin typeface="Optima"/>
                <a:cs typeface="Optima"/>
              </a:rPr>
              <a:t>New tools, ways and framework innovative  cooperation</a:t>
            </a:r>
          </a:p>
          <a:p>
            <a:pPr marL="285750" indent="-285750">
              <a:buFont typeface="Arial"/>
              <a:buChar char="•"/>
            </a:pPr>
            <a:r>
              <a:rPr lang="en-AU" sz="2600" dirty="0" smtClean="0">
                <a:latin typeface="Optima"/>
                <a:cs typeface="Optima"/>
              </a:rPr>
              <a:t>Optimize the existent framework</a:t>
            </a:r>
          </a:p>
          <a:p>
            <a:pPr marL="285750" indent="-285750">
              <a:buFont typeface="Arial"/>
              <a:buChar char="•"/>
            </a:pPr>
            <a:r>
              <a:rPr lang="en-AU" sz="2600" dirty="0" smtClean="0">
                <a:latin typeface="Optima"/>
                <a:cs typeface="Optima"/>
              </a:rPr>
              <a:t>Enlarge the Mediterranean blue economy community at different scales</a:t>
            </a:r>
          </a:p>
          <a:p>
            <a:pPr marL="285750" indent="-285750">
              <a:buFont typeface="Arial"/>
              <a:buChar char="•"/>
            </a:pPr>
            <a:r>
              <a:rPr lang="en-AU" sz="2600" dirty="0" smtClean="0">
                <a:latin typeface="Optima"/>
                <a:cs typeface="Optima"/>
              </a:rPr>
              <a:t>Connect specific data to specific needs</a:t>
            </a:r>
          </a:p>
          <a:p>
            <a:pPr marL="285750" indent="-285750">
              <a:buFont typeface="Arial"/>
              <a:buChar char="•"/>
            </a:pPr>
            <a:r>
              <a:rPr lang="en-AU" sz="2600" dirty="0" smtClean="0">
                <a:latin typeface="Optima"/>
                <a:cs typeface="Optima"/>
              </a:rPr>
              <a:t>Organize the system (clusters) ? Aggregate data for donors and investors ?</a:t>
            </a:r>
          </a:p>
          <a:p>
            <a:r>
              <a:rPr lang="en-AU" sz="2600" dirty="0" smtClean="0">
                <a:latin typeface="Optima"/>
                <a:cs typeface="Optima"/>
              </a:rPr>
              <a:t> </a:t>
            </a:r>
            <a:endParaRPr lang="en-AU" sz="2600" dirty="0">
              <a:latin typeface="Optima"/>
              <a:cs typeface="Optima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0"/>
            <a:ext cx="383371" cy="369332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3366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916" y="101204"/>
            <a:ext cx="2895084" cy="5362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673" y="226213"/>
            <a:ext cx="1082378" cy="2721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753" y="35947"/>
            <a:ext cx="2081496" cy="60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2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11541" y="1310852"/>
            <a:ext cx="707273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latin typeface="Optima"/>
                <a:cs typeface="Optima"/>
              </a:rPr>
              <a:t>Key messages</a:t>
            </a:r>
          </a:p>
          <a:p>
            <a:endParaRPr lang="en-CA" sz="2400" dirty="0" smtClean="0">
              <a:latin typeface="Optima"/>
              <a:cs typeface="Optima"/>
            </a:endParaRPr>
          </a:p>
          <a:p>
            <a:pPr marL="285750" indent="-285750">
              <a:buFont typeface="Arial"/>
              <a:buChar char="•"/>
            </a:pPr>
            <a:r>
              <a:rPr lang="en-CA" sz="2200" dirty="0" smtClean="0">
                <a:latin typeface="Optima"/>
                <a:cs typeface="Optima"/>
              </a:rPr>
              <a:t>Weak  leadership is taken by the south Mediterranean countries</a:t>
            </a:r>
          </a:p>
          <a:p>
            <a:pPr marL="285750" indent="-285750">
              <a:buFont typeface="Arial"/>
              <a:buChar char="•"/>
            </a:pPr>
            <a:endParaRPr lang="en-CA" dirty="0" smtClean="0">
              <a:latin typeface="Optima"/>
              <a:cs typeface="Optima"/>
            </a:endParaRPr>
          </a:p>
          <a:p>
            <a:pPr marL="285750" indent="-285750">
              <a:buFont typeface="Arial"/>
              <a:buChar char="•"/>
            </a:pPr>
            <a:r>
              <a:rPr lang="en-CA" sz="2200" dirty="0" smtClean="0">
                <a:latin typeface="Optima"/>
                <a:cs typeface="Optima"/>
              </a:rPr>
              <a:t>The consultations are very brief and the participation of the southern shore countries in the design of the projects is low</a:t>
            </a:r>
          </a:p>
          <a:p>
            <a:pPr marL="285750" indent="-285750">
              <a:buFont typeface="Arial"/>
              <a:buChar char="•"/>
            </a:pPr>
            <a:endParaRPr lang="en-CA" dirty="0" smtClean="0">
              <a:latin typeface="Optima"/>
              <a:cs typeface="Optima"/>
            </a:endParaRPr>
          </a:p>
          <a:p>
            <a:pPr marL="285750" indent="-285750">
              <a:buFont typeface="Arial"/>
              <a:buChar char="•"/>
            </a:pPr>
            <a:r>
              <a:rPr lang="en-CA" sz="2200" dirty="0" smtClean="0">
                <a:latin typeface="Optima"/>
                <a:cs typeface="Optima"/>
              </a:rPr>
              <a:t>The capacity building process must be thoroughly reviewed in order to allow a real transfer of knowledge and expertise from the north to the south</a:t>
            </a:r>
          </a:p>
          <a:p>
            <a:pPr marL="285750" indent="-285750">
              <a:buFont typeface="Arial"/>
              <a:buChar char="•"/>
            </a:pPr>
            <a:endParaRPr lang="en-CA" dirty="0" smtClean="0">
              <a:latin typeface="Optima"/>
              <a:cs typeface="Optima"/>
            </a:endParaRPr>
          </a:p>
          <a:p>
            <a:pPr marL="285750" indent="-285750">
              <a:buFont typeface="Arial"/>
              <a:buChar char="•"/>
            </a:pPr>
            <a:r>
              <a:rPr lang="en-CA" sz="2200" dirty="0" smtClean="0">
                <a:latin typeface="Optima"/>
                <a:cs typeface="Optima"/>
              </a:rPr>
              <a:t>Very few south-south initiatives, non-existent</a:t>
            </a:r>
            <a:endParaRPr lang="fr-FR" sz="2200" dirty="0">
              <a:latin typeface="Optima"/>
              <a:cs typeface="Optima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53" y="228159"/>
            <a:ext cx="2895084" cy="53625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110" y="353168"/>
            <a:ext cx="1082378" cy="27214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190" y="162902"/>
            <a:ext cx="2081496" cy="60151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0" y="0"/>
            <a:ext cx="465059" cy="369332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067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6353" y="957841"/>
            <a:ext cx="7634113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Positive</a:t>
            </a:r>
          </a:p>
          <a:p>
            <a:endParaRPr lang="en-US" b="1" dirty="0" smtClean="0">
              <a:latin typeface="Optima"/>
              <a:cs typeface="Optima"/>
            </a:endParaRP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latin typeface="Optima"/>
                <a:cs typeface="Optima"/>
              </a:rPr>
              <a:t>Maritime communities are more gathered together than before with more multidisciplinary at meetings.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latin typeface="Optima"/>
                <a:cs typeface="Optima"/>
              </a:rPr>
              <a:t>More opportunities in collaborations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latin typeface="Optima"/>
                <a:cs typeface="Optima"/>
              </a:rPr>
              <a:t>More links between start up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latin typeface="Optima"/>
                <a:cs typeface="Optima"/>
              </a:rPr>
              <a:t>Support gender and young involvement</a:t>
            </a:r>
          </a:p>
          <a:p>
            <a:endParaRPr lang="en-GB" sz="2000" dirty="0" smtClean="0">
              <a:latin typeface="Optima"/>
              <a:cs typeface="Optima"/>
            </a:endParaRPr>
          </a:p>
          <a:p>
            <a:r>
              <a:rPr lang="en-GB" sz="2400" b="1" dirty="0" smtClean="0">
                <a:latin typeface="Optima"/>
                <a:cs typeface="Optima"/>
              </a:rPr>
              <a:t>Major gaps</a:t>
            </a:r>
          </a:p>
          <a:p>
            <a:endParaRPr lang="en-GB" b="1" dirty="0" smtClean="0">
              <a:latin typeface="Optima"/>
              <a:cs typeface="Optima"/>
            </a:endParaRPr>
          </a:p>
          <a:p>
            <a:pPr marL="457200" indent="-457200">
              <a:buFont typeface="Arial"/>
              <a:buChar char="•"/>
            </a:pPr>
            <a:endParaRPr lang="en-GB" sz="900" dirty="0" smtClean="0">
              <a:latin typeface="Optima"/>
              <a:cs typeface="Optima"/>
            </a:endParaRPr>
          </a:p>
          <a:p>
            <a:pPr marL="457200" indent="-457200">
              <a:buFont typeface="Arial"/>
              <a:buChar char="•"/>
            </a:pPr>
            <a:r>
              <a:rPr lang="en-GB" dirty="0" smtClean="0">
                <a:latin typeface="Optima"/>
                <a:cs typeface="Optima"/>
              </a:rPr>
              <a:t>Cooperation model must be reviewed as it is based essentially on European criteria and format </a:t>
            </a:r>
          </a:p>
          <a:p>
            <a:pPr marL="457200" indent="-457200">
              <a:buFont typeface="Arial"/>
              <a:buChar char="•"/>
            </a:pPr>
            <a:r>
              <a:rPr lang="en-GB" dirty="0" smtClean="0">
                <a:latin typeface="Optima"/>
                <a:cs typeface="Optima"/>
              </a:rPr>
              <a:t>The gap in institutional and legislative framework</a:t>
            </a:r>
            <a:r>
              <a:rPr lang="en-US" dirty="0" smtClean="0">
                <a:latin typeface="Optima"/>
                <a:cs typeface="Optima"/>
              </a:rPr>
              <a:t> </a:t>
            </a:r>
            <a:r>
              <a:rPr lang="en-US" dirty="0">
                <a:latin typeface="Optima"/>
                <a:cs typeface="Optima"/>
              </a:rPr>
              <a:t>between the  Mediterranean northern and southern countries penalized the successful completion of cooperation projects in an appropriate form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Optima"/>
                <a:cs typeface="Optima"/>
              </a:rPr>
              <a:t>Lack </a:t>
            </a:r>
            <a:r>
              <a:rPr lang="en-US" dirty="0">
                <a:latin typeface="Optima"/>
                <a:cs typeface="Optima"/>
              </a:rPr>
              <a:t>of knowledge of European and other funding mechanisms </a:t>
            </a:r>
            <a:r>
              <a:rPr lang="en-US" dirty="0" smtClean="0">
                <a:latin typeface="Optima"/>
                <a:cs typeface="Optima"/>
              </a:rPr>
              <a:t>by SC</a:t>
            </a:r>
            <a:endParaRPr lang="en-US" dirty="0">
              <a:latin typeface="Optima"/>
              <a:cs typeface="Optima"/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Optima"/>
                <a:cs typeface="Optima"/>
              </a:rPr>
              <a:t>Lack </a:t>
            </a:r>
            <a:r>
              <a:rPr lang="en-US" dirty="0">
                <a:latin typeface="Optima"/>
                <a:cs typeface="Optima"/>
              </a:rPr>
              <a:t>of coordination between the different focal points (projects, programmes, initiatives) inside the  southern countries</a:t>
            </a:r>
          </a:p>
          <a:p>
            <a:endParaRPr lang="en-US" sz="2000" dirty="0">
              <a:latin typeface="Optima"/>
              <a:cs typeface="Optima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53" y="228159"/>
            <a:ext cx="2895084" cy="5362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110" y="353168"/>
            <a:ext cx="1082378" cy="2721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190" y="162902"/>
            <a:ext cx="2081496" cy="60151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0" y="0"/>
            <a:ext cx="465059" cy="369332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6288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564</Words>
  <Application>Microsoft Macintosh PowerPoint</Application>
  <PresentationFormat>Présentation à l'écran (4:3)</PresentationFormat>
  <Paragraphs>112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enssmal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Medthink 1-2 Malta</dc:title>
  <dc:creator>samir grimes</dc:creator>
  <cp:lastModifiedBy>samir grimes</cp:lastModifiedBy>
  <cp:revision>43</cp:revision>
  <dcterms:created xsi:type="dcterms:W3CDTF">2019-06-27T08:20:27Z</dcterms:created>
  <dcterms:modified xsi:type="dcterms:W3CDTF">2019-07-01T09:36:00Z</dcterms:modified>
</cp:coreProperties>
</file>